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00.xml.rels" ContentType="application/vnd.openxmlformats-package.relationships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3.xml" ContentType="application/vnd.openxmlformats-officedocument.theme+xml"/>
  <Override PartName="/ppt/media/image50.png" ContentType="image/png"/>
  <Override PartName="/ppt/media/image144.png" ContentType="image/png"/>
  <Override PartName="/ppt/media/image1.png" ContentType="image/png"/>
  <Override PartName="/ppt/media/image51.png" ContentType="image/png"/>
  <Override PartName="/ppt/media/image145.png" ContentType="image/png"/>
  <Override PartName="/ppt/media/image2.png" ContentType="image/png"/>
  <Override PartName="/ppt/media/image3.png" ContentType="image/png"/>
  <Override PartName="/ppt/media/image124.png" ContentType="image/png"/>
  <Override PartName="/ppt/media/image30.png" ContentType="image/png"/>
  <Override PartName="/ppt/media/image52.png" ContentType="image/png"/>
  <Override PartName="/ppt/media/image146.png" ContentType="image/png"/>
  <Override PartName="/ppt/media/image4.png" ContentType="image/png"/>
  <Override PartName="/ppt/media/image125.png" ContentType="image/png"/>
  <Override PartName="/ppt/media/image31.png" ContentType="image/png"/>
  <Override PartName="/ppt/media/image147.png" ContentType="image/png"/>
  <Override PartName="/ppt/media/image53.png" ContentType="image/png"/>
  <Override PartName="/ppt/media/image5.png" ContentType="image/png"/>
  <Override PartName="/ppt/media/image104.png" ContentType="image/png"/>
  <Override PartName="/ppt/media/image10.png" ContentType="image/png"/>
  <Override PartName="/ppt/media/image126.png" ContentType="image/png"/>
  <Override PartName="/ppt/media/image32.png" ContentType="image/png"/>
  <Override PartName="/ppt/media/image148.png" ContentType="image/png"/>
  <Override PartName="/ppt/media/image54.png" ContentType="image/png"/>
  <Override PartName="/ppt/media/image6.png" ContentType="image/png"/>
  <Override PartName="/ppt/media/image105.png" ContentType="image/png"/>
  <Override PartName="/ppt/media/image11.png" ContentType="image/png"/>
  <Override PartName="/ppt/media/image127.png" ContentType="image/png"/>
  <Override PartName="/ppt/media/image33.png" ContentType="image/png"/>
  <Override PartName="/ppt/media/image149.png" ContentType="image/png"/>
  <Override PartName="/ppt/media/image55.png" ContentType="image/png"/>
  <Override PartName="/ppt/media/image7.png" ContentType="image/png"/>
  <Override PartName="/ppt/media/image106.png" ContentType="image/png"/>
  <Override PartName="/ppt/media/image12.png" ContentType="image/png"/>
  <Override PartName="/ppt/media/image128.png" ContentType="image/png"/>
  <Override PartName="/ppt/media/image34.png" ContentType="image/png"/>
  <Override PartName="/ppt/media/image56.png" ContentType="image/png"/>
  <Override PartName="/ppt/media/image8.png" ContentType="image/png"/>
  <Override PartName="/ppt/media/image107.png" ContentType="image/png"/>
  <Override PartName="/ppt/media/image13.png" ContentType="image/png"/>
  <Override PartName="/ppt/media/image129.png" ContentType="image/png"/>
  <Override PartName="/ppt/media/image35.png" ContentType="image/png"/>
  <Override PartName="/ppt/media/image57.png" ContentType="image/png"/>
  <Override PartName="/ppt/media/image9.png" ContentType="image/png"/>
  <Override PartName="/ppt/media/image108.png" ContentType="image/png"/>
  <Override PartName="/ppt/media/image14.png" ContentType="image/png"/>
  <Override PartName="/ppt/media/image36.png" ContentType="image/png"/>
  <Override PartName="/ppt/media/image58.png" ContentType="image/png"/>
  <Override PartName="/ppt/media/image109.png" ContentType="image/png"/>
  <Override PartName="/ppt/media/image15.png" ContentType="image/png"/>
  <Override PartName="/ppt/media/image37.png" ContentType="image/png"/>
  <Override PartName="/ppt/media/image59.png" ContentType="image/png"/>
  <Override PartName="/ppt/media/image16.png" ContentType="image/png"/>
  <Override PartName="/ppt/media/image38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19.png" ContentType="image/png"/>
  <Override PartName="/ppt/media/image114.png" ContentType="image/png"/>
  <Override PartName="/ppt/media/image20.png" ContentType="image/png"/>
  <Override PartName="/ppt/media/image136.png" ContentType="image/png"/>
  <Override PartName="/ppt/media/image42.png" ContentType="image/png"/>
  <Override PartName="/ppt/media/image158.png" ContentType="image/png"/>
  <Override PartName="/ppt/media/image64.png" ContentType="image/png"/>
  <Override PartName="/ppt/media/image43.png" ContentType="image/png"/>
  <Override PartName="/ppt/media/image137.png" ContentType="image/png"/>
  <Override PartName="/ppt/media/image21.png" ContentType="image/png"/>
  <Override PartName="/ppt/media/image115.png" ContentType="image/png"/>
  <Override PartName="/ppt/media/image44.png" ContentType="image/png"/>
  <Override PartName="/ppt/media/image138.png" ContentType="image/png"/>
  <Override PartName="/ppt/media/image22.png" ContentType="image/png"/>
  <Override PartName="/ppt/media/image116.png" ContentType="image/png"/>
  <Override PartName="/ppt/media/image45.png" ContentType="image/png"/>
  <Override PartName="/ppt/media/image139.png" ContentType="image/png"/>
  <Override PartName="/ppt/media/image23.png" ContentType="image/png"/>
  <Override PartName="/ppt/media/image117.png" ContentType="image/png"/>
  <Override PartName="/ppt/media/image46.png" ContentType="image/png"/>
  <Override PartName="/ppt/media/image24.png" ContentType="image/png"/>
  <Override PartName="/ppt/media/image118.png" ContentType="image/png"/>
  <Override PartName="/ppt/media/image47.png" ContentType="image/png"/>
  <Override PartName="/ppt/media/image25.png" ContentType="image/png"/>
  <Override PartName="/ppt/media/image119.png" ContentType="image/png"/>
  <Override PartName="/ppt/media/image48.png" ContentType="image/png"/>
  <Override PartName="/ppt/media/image26.png" ContentType="image/png"/>
  <Override PartName="/ppt/media/image49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62.png" ContentType="image/png"/>
  <Override PartName="/ppt/media/image156.png" ContentType="image/png"/>
  <Override PartName="/ppt/media/image40.png" ContentType="image/png"/>
  <Override PartName="/ppt/media/image134.png" ContentType="image/png"/>
  <Override PartName="/ppt/media/image63.png" ContentType="image/png"/>
  <Override PartName="/ppt/media/image157.png" ContentType="image/png"/>
  <Override PartName="/ppt/media/image41.png" ContentType="image/png"/>
  <Override PartName="/ppt/media/image135.png" ContentType="image/png"/>
  <Override PartName="/ppt/media/image60.png" ContentType="image/png"/>
  <Override PartName="/ppt/media/image154.png" ContentType="image/png"/>
  <Override PartName="/ppt/media/image61.png" ContentType="image/png"/>
  <Override PartName="/ppt/media/image155.png" ContentType="image/png"/>
  <Override PartName="/ppt/media/image65.png" ContentType="image/png"/>
  <Override PartName="/ppt/media/image159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164.png" ContentType="image/png"/>
  <Override PartName="/ppt/media/image71.png" ContentType="image/png"/>
  <Override PartName="/ppt/media/image165.png" ContentType="image/png"/>
  <Override PartName="/ppt/media/image72.png" ContentType="image/png"/>
  <Override PartName="/ppt/media/image166.png" ContentType="image/png"/>
  <Override PartName="/ppt/media/image73.png" ContentType="image/png"/>
  <Override PartName="/ppt/media/image167.png" ContentType="image/png"/>
  <Override PartName="/ppt/media/image74.png" ContentType="image/png"/>
  <Override PartName="/ppt/media/image168.png" ContentType="image/png"/>
  <Override PartName="/ppt/media/image75.png" ContentType="image/png"/>
  <Override PartName="/ppt/media/image169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174.png" ContentType="image/png"/>
  <Override PartName="/ppt/media/image81.png" ContentType="image/png"/>
  <Override PartName="/ppt/media/image175.png" ContentType="image/png"/>
  <Override PartName="/ppt/media/image82.png" ContentType="image/png"/>
  <Override PartName="/ppt/media/image176.png" ContentType="image/png"/>
  <Override PartName="/ppt/media/image83.png" ContentType="image/png"/>
  <Override PartName="/ppt/media/image177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0.png" ContentType="image/png"/>
  <Override PartName="/ppt/media/image101.png" ContentType="image/png"/>
  <Override PartName="/ppt/media/image102.png" ContentType="image/png"/>
  <Override PartName="/ppt/media/image103.png" ContentType="image/png"/>
  <Override PartName="/ppt/media/image110.png" ContentType="image/png"/>
  <Override PartName="/ppt/media/image111.png" ContentType="image/png"/>
  <Override PartName="/ppt/media/image112.png" ContentType="image/png"/>
  <Override PartName="/ppt/media/image113.png" ContentType="image/png"/>
  <Override PartName="/ppt/media/image120.png" ContentType="image/png"/>
  <Override PartName="/ppt/media/image121.png" ContentType="image/png"/>
  <Override PartName="/ppt/media/image122.png" ContentType="image/png"/>
  <Override PartName="/ppt/media/image123.png" ContentType="image/png"/>
  <Override PartName="/ppt/media/image130.png" ContentType="image/png"/>
  <Override PartName="/ppt/media/image131.png" ContentType="image/png"/>
  <Override PartName="/ppt/media/image132.png" ContentType="image/png"/>
  <Override PartName="/ppt/media/image133.png" ContentType="image/png"/>
  <Override PartName="/ppt/media/image140.png" ContentType="image/png"/>
  <Override PartName="/ppt/media/image141.png" ContentType="image/png"/>
  <Override PartName="/ppt/media/image142.png" ContentType="image/png"/>
  <Override PartName="/ppt/media/image143.png" ContentType="image/png"/>
  <Override PartName="/ppt/media/image150.png" ContentType="image/png"/>
  <Override PartName="/ppt/media/image151.png" ContentType="image/png"/>
  <Override PartName="/ppt/media/image152.png" ContentType="image/png"/>
  <Override PartName="/ppt/media/image153.png" ContentType="image/png"/>
  <Override PartName="/ppt/media/image160.png" ContentType="image/png"/>
  <Override PartName="/ppt/media/image161.png" ContentType="image/png"/>
  <Override PartName="/ppt/media/image162.png" ContentType="image/png"/>
  <Override PartName="/ppt/media/image163.png" ContentType="image/png"/>
  <Override PartName="/ppt/media/image170.png" ContentType="image/png"/>
  <Override PartName="/ppt/media/image171.png" ContentType="image/png"/>
  <Override PartName="/ppt/media/image172.png" ContentType="image/png"/>
  <Override PartName="/ppt/media/image173.png" ContentType="image/png"/>
  <Override PartName="/ppt/slides/slide1.xml" ContentType="application/vnd.openxmlformats-officedocument.presentationml.slide+xml"/>
  <Override PartName="/ppt/slides/slide100.xml" ContentType="application/vnd.openxmlformats-officedocument.presentationml.slide+xml"/>
  <Override PartName="/ppt/slides/slide2.xml" ContentType="application/vnd.openxmlformats-officedocument.presentationml.slide+xml"/>
  <Override PartName="/ppt/slides/slide101.xml" ContentType="application/vnd.openxmlformats-officedocument.presentationml.slide+xml"/>
  <Override PartName="/ppt/slides/slide3.xml" ContentType="application/vnd.openxmlformats-officedocument.presentationml.slide+xml"/>
  <Override PartName="/ppt/slides/slide102.xml" ContentType="application/vnd.openxmlformats-officedocument.presentationml.slide+xml"/>
  <Override PartName="/ppt/slides/slide4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5.xml" ContentType="application/vnd.openxmlformats-officedocument.presentationml.slide+xml"/>
  <Override PartName="/ppt/slides/slide105.xml" ContentType="application/vnd.openxmlformats-officedocument.presentationml.slide+xml"/>
  <Override PartName="/ppt/slides/slide6.xml" ContentType="application/vnd.openxmlformats-officedocument.presentationml.slide+xml"/>
  <Override PartName="/ppt/slides/slide106.xml" ContentType="application/vnd.openxmlformats-officedocument.presentationml.slide+xml"/>
  <Override PartName="/ppt/slides/slide7.xml" ContentType="application/vnd.openxmlformats-officedocument.presentationml.slide+xml"/>
  <Override PartName="/ppt/slides/slide107.xml" ContentType="application/vnd.openxmlformats-officedocument.presentationml.slide+xml"/>
  <Override PartName="/ppt/slides/slide8.xml" ContentType="application/vnd.openxmlformats-officedocument.presentationml.slide+xml"/>
  <Override PartName="/ppt/slides/slide10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54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57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slide64.xml" ContentType="application/vnd.openxmlformats-officedocument.presentationml.slide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46.xml" ContentType="application/vnd.openxmlformats-officedocument.presentationml.slide+xml"/>
  <Override PartName="/ppt/slides/slide25.xml" ContentType="application/vnd.openxmlformats-officedocument.presentationml.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48.xml" ContentType="application/vnd.openxmlformats-officedocument.presentationml.slide+xml"/>
  <Override PartName="/ppt/slides/slide27.xml" ContentType="application/vnd.openxmlformats-officedocument.presentationml.slide+xml"/>
  <Override PartName="/ppt/slides/slide4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31.xml" ContentType="application/vnd.openxmlformats-officedocument.presentationml.slide+xml"/>
  <Override PartName="/ppt/slides/slide62.xml" ContentType="application/vnd.openxmlformats-officedocument.presentationml.slide+xml"/>
  <Override PartName="/ppt/slides/slide40.xml" ContentType="application/vnd.openxmlformats-officedocument.presentationml.slide+xml"/>
  <Override PartName="/ppt/slides/slide63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_rels/slide100.xml.rels" ContentType="application/vnd.openxmlformats-package.relationships+xml"/>
  <Override PartName="/ppt/slides/_rels/slide1.xml.rels" ContentType="application/vnd.openxmlformats-package.relationships+xml"/>
  <Override PartName="/ppt/slides/_rels/slide101.xml.rels" ContentType="application/vnd.openxmlformats-package.relationships+xml"/>
  <Override PartName="/ppt/slides/_rels/slide2.xml.rels" ContentType="application/vnd.openxmlformats-package.relationships+xml"/>
  <Override PartName="/ppt/slides/_rels/slide102.xml.rels" ContentType="application/vnd.openxmlformats-package.relationships+xml"/>
  <Override PartName="/ppt/slides/_rels/slide3.xml.rels" ContentType="application/vnd.openxmlformats-package.relationships+xml"/>
  <Override PartName="/ppt/slides/_rels/slide103.xml.rels" ContentType="application/vnd.openxmlformats-package.relationships+xml"/>
  <Override PartName="/ppt/slides/_rels/slide4.xml.rels" ContentType="application/vnd.openxmlformats-package.relationships+xml"/>
  <Override PartName="/ppt/slides/_rels/slide104.xml.rels" ContentType="application/vnd.openxmlformats-package.relationships+xml"/>
  <Override PartName="/ppt/slides/_rels/slide5.xml.rels" ContentType="application/vnd.openxmlformats-package.relationships+xml"/>
  <Override PartName="/ppt/slides/_rels/slide105.xml.rels" ContentType="application/vnd.openxmlformats-package.relationships+xml"/>
  <Override PartName="/ppt/slides/_rels/slide6.xml.rels" ContentType="application/vnd.openxmlformats-package.relationships+xml"/>
  <Override PartName="/ppt/slides/_rels/slide106.xml.rels" ContentType="application/vnd.openxmlformats-package.relationships+xml"/>
  <Override PartName="/ppt/slides/_rels/slide7.xml.rels" ContentType="application/vnd.openxmlformats-package.relationships+xml"/>
  <Override PartName="/ppt/slides/_rels/slide107.xml.rels" ContentType="application/vnd.openxmlformats-package.relationships+xml"/>
  <Override PartName="/ppt/slides/_rels/slide8.xml.rels" ContentType="application/vnd.openxmlformats-package.relationships+xml"/>
  <Override PartName="/ppt/slides/_rels/slide108.xml.rels" ContentType="application/vnd.openxmlformats-package.relationships+xml"/>
  <Override PartName="/ppt/slides/_rels/slide9.xml.rels" ContentType="application/vnd.openxmlformats-package.relationships+xml"/>
  <Override PartName="/ppt/slides/_rels/slide54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55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56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57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59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64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24.xml.rels" ContentType="application/vnd.openxmlformats-package.relationships+xml"/>
  <Override PartName="/ppt/slides/_rels/slide47.xml.rels" ContentType="application/vnd.openxmlformats-package.relationships+xml"/>
  <Override PartName="/ppt/slides/_rels/slide25.xml.rels" ContentType="application/vnd.openxmlformats-package.relationships+xml"/>
  <Override PartName="/ppt/slides/_rels/slide48.xml.rels" ContentType="application/vnd.openxmlformats-package.relationships+xml"/>
  <Override PartName="/ppt/slides/_rels/slide26.xml.rels" ContentType="application/vnd.openxmlformats-package.relationships+xml"/>
  <Override PartName="/ppt/slides/_rels/slide4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52.xml.rels" ContentType="application/vnd.openxmlformats-package.relationships+xml"/>
  <Override PartName="/ppt/slides/_rels/slide30.xml.rels" ContentType="application/vnd.openxmlformats-package.relationships+xml"/>
  <Override PartName="/ppt/slides/_rels/slide53.xml.rels" ContentType="application/vnd.openxmlformats-package.relationships+xml"/>
  <Override PartName="/ppt/slides/_rels/slide31.xml.rels" ContentType="application/vnd.openxmlformats-package.relationships+xml"/>
  <Override PartName="/ppt/slides/_rels/slide62.xml.rels" ContentType="application/vnd.openxmlformats-package.relationships+xml"/>
  <Override PartName="/ppt/slides/_rels/slide40.xml.rels" ContentType="application/vnd.openxmlformats-package.relationships+xml"/>
  <Override PartName="/ppt/slides/_rels/slide63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51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slides/_rels/slide82.xml.rels" ContentType="application/vnd.openxmlformats-package.relationships+xml"/>
  <Override PartName="/ppt/slides/_rels/slide83.xml.rels" ContentType="application/vnd.openxmlformats-package.relationships+xml"/>
  <Override PartName="/ppt/slides/_rels/slide84.xml.rels" ContentType="application/vnd.openxmlformats-package.relationships+xml"/>
  <Override PartName="/ppt/slides/_rels/slide85.xml.rels" ContentType="application/vnd.openxmlformats-package.relationships+xml"/>
  <Override PartName="/ppt/slides/_rels/slide86.xml.rels" ContentType="application/vnd.openxmlformats-package.relationships+xml"/>
  <Override PartName="/ppt/slides/_rels/slide87.xml.rels" ContentType="application/vnd.openxmlformats-package.relationships+xml"/>
  <Override PartName="/ppt/slides/_rels/slide88.xml.rels" ContentType="application/vnd.openxmlformats-package.relationships+xml"/>
  <Override PartName="/ppt/slides/_rels/slide89.xml.rels" ContentType="application/vnd.openxmlformats-package.relationships+xml"/>
  <Override PartName="/ppt/slides/_rels/slide90.xml.rels" ContentType="application/vnd.openxmlformats-package.relationships+xml"/>
  <Override PartName="/ppt/slides/_rels/slide91.xml.rels" ContentType="application/vnd.openxmlformats-package.relationships+xml"/>
  <Override PartName="/ppt/slides/_rels/slide92.xml.rels" ContentType="application/vnd.openxmlformats-package.relationships+xml"/>
  <Override PartName="/ppt/slides/_rels/slide93.xml.rels" ContentType="application/vnd.openxmlformats-package.relationships+xml"/>
  <Override PartName="/ppt/slides/_rels/slide94.xml.rels" ContentType="application/vnd.openxmlformats-package.relationships+xml"/>
  <Override PartName="/ppt/slides/_rels/slide95.xml.rels" ContentType="application/vnd.openxmlformats-package.relationships+xml"/>
  <Override PartName="/ppt/slides/_rels/slide96.xml.rels" ContentType="application/vnd.openxmlformats-package.relationships+xml"/>
  <Override PartName="/ppt/slides/_rels/slide97.xml.rels" ContentType="application/vnd.openxmlformats-package.relationships+xml"/>
  <Override PartName="/ppt/slides/_rels/slide98.xml.rels" ContentType="application/vnd.openxmlformats-package.relationships+xml"/>
  <Override PartName="/ppt/slides/_rels/slide99.xml.rels" ContentType="application/vnd.openxmlformats-package.relationships+xml"/>
  <Override PartName="/ppt/slides/_rels/slide109.xml.rels" ContentType="application/vnd.openxmlformats-package.relationships+xml"/>
  <Override PartName="/ppt/slides/_rels/slide110.xml.rels" ContentType="application/vnd.openxmlformats-package.relationships+xml"/>
  <Override PartName="/ppt/slides/_rels/slide111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</p:sldIdLst>
  <p:sldSz cx="9144000" cy="6858000"/>
  <p:notesSz cx="6799263" cy="9929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100" Type="http://schemas.openxmlformats.org/officeDocument/2006/relationships/slide" Target="slides/slide97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08" Type="http://schemas.openxmlformats.org/officeDocument/2006/relationships/slide" Target="slides/slide105.xml"/><Relationship Id="rId109" Type="http://schemas.openxmlformats.org/officeDocument/2006/relationships/slide" Target="slides/slide106.xml"/><Relationship Id="rId110" Type="http://schemas.openxmlformats.org/officeDocument/2006/relationships/slide" Target="slides/slide107.xml"/><Relationship Id="rId111" Type="http://schemas.openxmlformats.org/officeDocument/2006/relationships/slide" Target="slides/slide108.xml"/><Relationship Id="rId112" Type="http://schemas.openxmlformats.org/officeDocument/2006/relationships/slide" Target="slides/slide109.xml"/><Relationship Id="rId113" Type="http://schemas.openxmlformats.org/officeDocument/2006/relationships/slide" Target="slides/slide110.xml"/><Relationship Id="rId114" Type="http://schemas.openxmlformats.org/officeDocument/2006/relationships/slide" Target="slides/slide111.xml"/><Relationship Id="rId11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EF265892-E428-4F8C-8FEC-626C7DF06F41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0.xml.rels><?xml version="1.0" encoding="UTF-8"?>
<Relationships xmlns="http://schemas.openxmlformats.org/package/2006/relationships"><Relationship Id="rId1" Type="http://schemas.openxmlformats.org/officeDocument/2006/relationships/slide" Target="../slides/slide10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0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0000" cy="3711960"/>
          </a:xfrm>
          <a:prstGeom prst="rect">
            <a:avLst/>
          </a:prstGeom>
          <a:ln w="0">
            <a:noFill/>
          </a:ln>
        </p:spPr>
      </p:sp>
      <p:sp>
        <p:nvSpPr>
          <p:cNvPr id="730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28440" cy="445752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1" name="PlaceHolder 3"/>
          <p:cNvSpPr>
            <a:spLocks noGrp="1"/>
          </p:cNvSpPr>
          <p:nvPr>
            <p:ph type="sldNum" idx="9"/>
          </p:nvPr>
        </p:nvSpPr>
        <p:spPr>
          <a:xfrm>
            <a:off x="3851280" y="9431640"/>
            <a:ext cx="2935440" cy="48564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ED9112D-467D-4061-95AF-206DEF757889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0000" cy="3711960"/>
          </a:xfrm>
          <a:prstGeom prst="rect">
            <a:avLst/>
          </a:prstGeom>
          <a:ln w="0">
            <a:noFill/>
          </a:ln>
        </p:spPr>
      </p:sp>
      <p:sp>
        <p:nvSpPr>
          <p:cNvPr id="724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28440" cy="445752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PlaceHolder 3"/>
          <p:cNvSpPr>
            <a:spLocks noGrp="1"/>
          </p:cNvSpPr>
          <p:nvPr>
            <p:ph type="sldNum" idx="7"/>
          </p:nvPr>
        </p:nvSpPr>
        <p:spPr>
          <a:xfrm>
            <a:off x="3851280" y="9431640"/>
            <a:ext cx="2935440" cy="48564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27FE40C-B80E-4EFE-A82D-00D330DE966F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0000" cy="3711960"/>
          </a:xfrm>
          <a:prstGeom prst="rect">
            <a:avLst/>
          </a:prstGeom>
          <a:ln w="0">
            <a:noFill/>
          </a:ln>
        </p:spPr>
      </p:sp>
      <p:sp>
        <p:nvSpPr>
          <p:cNvPr id="727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28440" cy="445752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PlaceHolder 3"/>
          <p:cNvSpPr>
            <a:spLocks noGrp="1"/>
          </p:cNvSpPr>
          <p:nvPr>
            <p:ph type="sldNum" idx="8"/>
          </p:nvPr>
        </p:nvSpPr>
        <p:spPr>
          <a:xfrm>
            <a:off x="3851280" y="9431640"/>
            <a:ext cx="2935440" cy="48564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4B428A1-9C77-4EAA-A2DB-F8968FBF21D9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01112E-CA08-422C-AFF8-B7AF5E1B4FC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273F2D-5C86-4B71-A5B0-268EEF843FF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7F4C5FE-59A0-4BCC-93EE-55B1A0868C2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E206E4-1C40-459F-B058-070351D2A3C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73C2AB-8CB8-4EE7-901C-5C3A854F911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FC6B1E-F1F3-4D16-B1B5-EC415B94EDD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041752-1178-4632-84A2-D07ACAA59E1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542C16-6A0D-41EB-AF79-61ABEEAA122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48A0C5-2653-422C-A1F7-5CC187FF681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415569C-940C-4D51-8735-A77BEA1BC37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0ABA61-F336-460D-92B9-30CE582D732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9E96DA-8AD8-43AA-ADC4-A6FF4436EA5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9"/>
          <p:cNvSpPr/>
          <p:nvPr/>
        </p:nvSpPr>
        <p:spPr>
          <a:xfrm>
            <a:off x="0" y="260280"/>
            <a:ext cx="924120" cy="34956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1" name="Rectangle 10"/>
          <p:cNvSpPr/>
          <p:nvPr/>
        </p:nvSpPr>
        <p:spPr>
          <a:xfrm>
            <a:off x="934920" y="260280"/>
            <a:ext cx="8196120" cy="34956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pic>
        <p:nvPicPr>
          <p:cNvPr id="2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16840" cy="567360"/>
          </a:xfrm>
          <a:prstGeom prst="rect">
            <a:avLst/>
          </a:prstGeom>
          <a:ln w="0">
            <a:noFill/>
          </a:ln>
        </p:spPr>
      </p:pic>
      <p:sp>
        <p:nvSpPr>
          <p:cNvPr id="3" name="ZoneTexte 7"/>
          <p:cNvSpPr/>
          <p:nvPr/>
        </p:nvSpPr>
        <p:spPr>
          <a:xfrm>
            <a:off x="4267800" y="6642000"/>
            <a:ext cx="62568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9"/>
          <p:cNvSpPr/>
          <p:nvPr/>
        </p:nvSpPr>
        <p:spPr>
          <a:xfrm>
            <a:off x="2160" y="620640"/>
            <a:ext cx="9131040" cy="549792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0" y="0"/>
            <a:ext cx="9131040" cy="60984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ftr" idx="1"/>
          </p:nvPr>
        </p:nvSpPr>
        <p:spPr>
          <a:xfrm>
            <a:off x="8893080" y="0"/>
            <a:ext cx="237960" cy="24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sldNum" idx="2"/>
          </p:nvPr>
        </p:nvSpPr>
        <p:spPr>
          <a:xfrm>
            <a:off x="8893080" y="0"/>
            <a:ext cx="237960" cy="24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A0D94BF-C390-44E6-A315-25E533F51C6B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dt" idx="3"/>
          </p:nvPr>
        </p:nvSpPr>
        <p:spPr>
          <a:xfrm>
            <a:off x="8893080" y="0"/>
            <a:ext cx="240120" cy="24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slideLayout" Target="../slideLayouts/slideLayout1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165.png"/><Relationship Id="rId2" Type="http://schemas.openxmlformats.org/officeDocument/2006/relationships/image" Target="../media/image166.png"/><Relationship Id="rId3" Type="http://schemas.openxmlformats.org/officeDocument/2006/relationships/slideLayout" Target="../slideLayouts/slideLayout1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167.png"/><Relationship Id="rId2" Type="http://schemas.openxmlformats.org/officeDocument/2006/relationships/slideLayout" Target="../slideLayouts/slideLayout1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168.png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slideLayout" Target="../slideLayouts/slideLayout1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172.png"/><Relationship Id="rId2" Type="http://schemas.openxmlformats.org/officeDocument/2006/relationships/slideLayout" Target="../slideLayouts/slideLayout1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173.png"/><Relationship Id="rId2" Type="http://schemas.openxmlformats.org/officeDocument/2006/relationships/slideLayout" Target="../slideLayouts/slideLayout1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image" Target="../media/image174.png"/><Relationship Id="rId2" Type="http://schemas.openxmlformats.org/officeDocument/2006/relationships/slideLayout" Target="../slideLayouts/slideLayout1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175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176.png"/><Relationship Id="rId2" Type="http://schemas.openxmlformats.org/officeDocument/2006/relationships/image" Target="../media/image177.png"/><Relationship Id="rId3" Type="http://schemas.openxmlformats.org/officeDocument/2006/relationships/slideLayout" Target="../slideLayouts/slideLayout1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image" Target="../media/image121.png"/><Relationship Id="rId3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image" Target="../media/image140.png"/><Relationship Id="rId3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/>
          <p:cNvSpPr/>
          <p:nvPr/>
        </p:nvSpPr>
        <p:spPr>
          <a:xfrm>
            <a:off x="1260000" y="1980000"/>
            <a:ext cx="6469920" cy="348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1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28/03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"/>
          <p:cNvSpPr/>
          <p:nvPr/>
        </p:nvSpPr>
        <p:spPr>
          <a:xfrm>
            <a:off x="8820000" y="6480000"/>
            <a:ext cx="37080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A67E23F-BDA4-4F99-B626-9ACA0693B6A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B9EF95-F642-467D-B842-C2429E90CC22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7920" cy="3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1920" cy="109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DOCX et 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3373920" y="720000"/>
            <a:ext cx="4356360" cy="5179320"/>
          </a:xfrm>
          <a:prstGeom prst="rect">
            <a:avLst/>
          </a:prstGeom>
          <a:ln w="0">
            <a:noFill/>
          </a:ln>
        </p:spPr>
      </p:pic>
      <p:sp>
        <p:nvSpPr>
          <p:cNvPr id="105" name=""/>
          <p:cNvSpPr/>
          <p:nvPr/>
        </p:nvSpPr>
        <p:spPr>
          <a:xfrm>
            <a:off x="8729640" y="643104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27DE79B-CF88-4277-8218-DC0FF18DE21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6662F6-344A-40DE-9D9A-E937AD24A272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/>
          </p:nvPr>
        </p:nvSpPr>
        <p:spPr>
          <a:xfrm>
            <a:off x="467640" y="5301360"/>
            <a:ext cx="5101920" cy="74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Service de Biostatistique et Information Médicale – Saint Louis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M2 MALIA </a:t>
            </a:r>
            <a:br>
              <a:rPr sz="1400"/>
            </a:b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Université Lumière Lyon 2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Rectangle 2"/>
          <p:cNvSpPr/>
          <p:nvPr/>
        </p:nvSpPr>
        <p:spPr>
          <a:xfrm>
            <a:off x="1925640" y="748080"/>
            <a:ext cx="5281920" cy="5281920"/>
          </a:xfrm>
          <a:prstGeom prst="rect">
            <a:avLst/>
          </a:prstGeom>
          <a:blipFill rotWithShape="0">
            <a:blip r:embed="rId1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Open Sans"/>
              <a:ea typeface="DejaVu Sans"/>
            </a:endParaRPr>
          </a:p>
        </p:txBody>
      </p:sp>
      <p:sp>
        <p:nvSpPr>
          <p:cNvPr id="657" name="PlaceHolder 2"/>
          <p:cNvSpPr>
            <a:spLocks noGrp="1"/>
          </p:cNvSpPr>
          <p:nvPr>
            <p:ph/>
          </p:nvPr>
        </p:nvSpPr>
        <p:spPr>
          <a:xfrm>
            <a:off x="467640" y="1211040"/>
            <a:ext cx="8198280" cy="29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Moteur de recherche sur les protocoles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Date : 28/03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8" name="Espace réservé du texte 3"/>
          <p:cNvSpPr/>
          <p:nvPr/>
        </p:nvSpPr>
        <p:spPr>
          <a:xfrm>
            <a:off x="5570280" y="5121720"/>
            <a:ext cx="3419280" cy="76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Date du projet : 24/03/2025 au 29/08/2025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Dematini Loris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Hassanaly Olivier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"/>
          <p:cNvSpPr/>
          <p:nvPr/>
        </p:nvSpPr>
        <p:spPr>
          <a:xfrm>
            <a:off x="0" y="6458760"/>
            <a:ext cx="82368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3DEEEB5-A030-43D5-875D-B4CD93B0447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487824-CC9D-4D08-A00C-6D1DB0659A77}" type="slidenum">
              <a:t>100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"/>
          <p:cNvSpPr/>
          <p:nvPr/>
        </p:nvSpPr>
        <p:spPr>
          <a:xfrm>
            <a:off x="2978640" y="638280"/>
            <a:ext cx="3409560" cy="88956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250 études à l’URC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"/>
          <p:cNvSpPr/>
          <p:nvPr/>
        </p:nvSpPr>
        <p:spPr>
          <a:xfrm>
            <a:off x="4804560" y="1947240"/>
            <a:ext cx="36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"/>
          <p:cNvSpPr/>
          <p:nvPr/>
        </p:nvSpPr>
        <p:spPr>
          <a:xfrm>
            <a:off x="2932560" y="3088440"/>
            <a:ext cx="3589560" cy="142956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73</a:t>
            </a:r>
            <a:r>
              <a:rPr b="0" lang="fr-FR" sz="1800" spc="-1" strike="noStrike" baseline="33000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essais cliniques ou RIPH1 avec inclusions au moins commencées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"/>
          <p:cNvSpPr/>
          <p:nvPr/>
        </p:nvSpPr>
        <p:spPr>
          <a:xfrm>
            <a:off x="4804560" y="2031840"/>
            <a:ext cx="304956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"/>
          <p:cNvSpPr/>
          <p:nvPr/>
        </p:nvSpPr>
        <p:spPr>
          <a:xfrm flipH="1">
            <a:off x="4786920" y="4518000"/>
            <a:ext cx="6480" cy="4618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"/>
          <p:cNvSpPr/>
          <p:nvPr/>
        </p:nvSpPr>
        <p:spPr>
          <a:xfrm>
            <a:off x="3053160" y="1803960"/>
            <a:ext cx="394956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6" name=""/>
          <p:cNvSpPr/>
          <p:nvPr/>
        </p:nvSpPr>
        <p:spPr>
          <a:xfrm>
            <a:off x="124200" y="4643280"/>
            <a:ext cx="2355840" cy="123516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en français ou promoteur non APHP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"/>
          <p:cNvSpPr/>
          <p:nvPr/>
        </p:nvSpPr>
        <p:spPr>
          <a:xfrm flipH="1">
            <a:off x="2391840" y="4767120"/>
            <a:ext cx="2395080" cy="2127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"/>
          <p:cNvSpPr/>
          <p:nvPr/>
        </p:nvSpPr>
        <p:spPr>
          <a:xfrm>
            <a:off x="3040920" y="5015880"/>
            <a:ext cx="3480840" cy="107208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Protocoles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40 PDF en anglais avec un tableau de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"/>
          <p:cNvSpPr/>
          <p:nvPr/>
        </p:nvSpPr>
        <p:spPr>
          <a:xfrm>
            <a:off x="0" y="620640"/>
            <a:ext cx="23742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BASE DE DONNÉES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"/>
          <p:cNvSpPr/>
          <p:nvPr/>
        </p:nvSpPr>
        <p:spPr>
          <a:xfrm>
            <a:off x="0" y="6437160"/>
            <a:ext cx="82368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B1A279D-9A64-4CD7-AF75-47A8EDDDC55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"/>
          <p:cNvSpPr/>
          <p:nvPr/>
        </p:nvSpPr>
        <p:spPr>
          <a:xfrm>
            <a:off x="3218040" y="1662120"/>
            <a:ext cx="3083400" cy="126324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105 Essais cliniques ou RIPH1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126D7C-23D7-4FCD-ADCC-FDB344201860}" type="slidenum">
              <a:t>101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"/>
          <p:cNvSpPr/>
          <p:nvPr/>
        </p:nvSpPr>
        <p:spPr>
          <a:xfrm>
            <a:off x="0" y="620640"/>
            <a:ext cx="2213640" cy="41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PDF 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3" name=""/>
          <p:cNvSpPr/>
          <p:nvPr/>
        </p:nvSpPr>
        <p:spPr>
          <a:xfrm>
            <a:off x="0" y="6438240"/>
            <a:ext cx="7167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AAF6456-6917-4229-9E67-B0EB9CA8D45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4" name=""/>
          <p:cNvSpPr/>
          <p:nvPr/>
        </p:nvSpPr>
        <p:spPr>
          <a:xfrm>
            <a:off x="3649680" y="3375360"/>
            <a:ext cx="2799360" cy="206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Extraction dans un JSON des sections et des contenus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Tri des sections dans des sections générales avec Clotilde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5" name="" descr=""/>
          <p:cNvPicPr/>
          <p:nvPr/>
        </p:nvPicPr>
        <p:blipFill>
          <a:blip r:embed="rId1"/>
          <a:srcRect l="3898" t="5279" r="15015" b="0"/>
          <a:stretch/>
        </p:blipFill>
        <p:spPr>
          <a:xfrm>
            <a:off x="72000" y="1000080"/>
            <a:ext cx="3345480" cy="5058720"/>
          </a:xfrm>
          <a:prstGeom prst="rect">
            <a:avLst/>
          </a:prstGeom>
          <a:ln w="0">
            <a:noFill/>
          </a:ln>
        </p:spPr>
      </p:pic>
      <p:pic>
        <p:nvPicPr>
          <p:cNvPr id="676" name="" descr=""/>
          <p:cNvPicPr/>
          <p:nvPr/>
        </p:nvPicPr>
        <p:blipFill>
          <a:blip r:embed="rId2"/>
          <a:stretch/>
        </p:blipFill>
        <p:spPr>
          <a:xfrm>
            <a:off x="3481560" y="699120"/>
            <a:ext cx="5562000" cy="2498040"/>
          </a:xfrm>
          <a:prstGeom prst="rect">
            <a:avLst/>
          </a:prstGeom>
          <a:ln w="0">
            <a:noFill/>
          </a:ln>
        </p:spPr>
      </p:pic>
      <p:pic>
        <p:nvPicPr>
          <p:cNvPr id="677" name="" descr=""/>
          <p:cNvPicPr/>
          <p:nvPr/>
        </p:nvPicPr>
        <p:blipFill>
          <a:blip r:embed="rId3"/>
          <a:stretch/>
        </p:blipFill>
        <p:spPr>
          <a:xfrm>
            <a:off x="6795360" y="3288960"/>
            <a:ext cx="2162160" cy="26524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1ED1F6-4522-4FA3-862C-4E4D36C92BA1}" type="slidenum">
              <a:t>102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"/>
          <p:cNvSpPr/>
          <p:nvPr/>
        </p:nvSpPr>
        <p:spPr>
          <a:xfrm>
            <a:off x="0" y="620280"/>
            <a:ext cx="3322440" cy="41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MOTEUR BDD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9" name=""/>
          <p:cNvSpPr/>
          <p:nvPr/>
        </p:nvSpPr>
        <p:spPr>
          <a:xfrm>
            <a:off x="0" y="6438240"/>
            <a:ext cx="7167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F64312D-ACFC-4B98-B624-80001741420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0" name="" descr=""/>
          <p:cNvPicPr/>
          <p:nvPr/>
        </p:nvPicPr>
        <p:blipFill>
          <a:blip r:embed="rId1"/>
          <a:stretch/>
        </p:blipFill>
        <p:spPr>
          <a:xfrm>
            <a:off x="515160" y="1621440"/>
            <a:ext cx="2566800" cy="4357800"/>
          </a:xfrm>
          <a:prstGeom prst="rect">
            <a:avLst/>
          </a:prstGeom>
          <a:ln w="0">
            <a:noFill/>
          </a:ln>
        </p:spPr>
      </p:pic>
      <p:sp>
        <p:nvSpPr>
          <p:cNvPr id="681" name=""/>
          <p:cNvSpPr/>
          <p:nvPr/>
        </p:nvSpPr>
        <p:spPr>
          <a:xfrm>
            <a:off x="363240" y="1195560"/>
            <a:ext cx="84434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Liste des protocoles, Barre de recherche, toutes les sections non catégorisées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2" name="" descr=""/>
          <p:cNvPicPr/>
          <p:nvPr/>
        </p:nvPicPr>
        <p:blipFill>
          <a:blip r:embed="rId2"/>
          <a:stretch/>
        </p:blipFill>
        <p:spPr>
          <a:xfrm>
            <a:off x="3804840" y="1634760"/>
            <a:ext cx="4761720" cy="3672000"/>
          </a:xfrm>
          <a:prstGeom prst="rect">
            <a:avLst/>
          </a:prstGeom>
          <a:ln w="0">
            <a:noFill/>
          </a:ln>
        </p:spPr>
      </p:pic>
      <p:sp>
        <p:nvSpPr>
          <p:cNvPr id="683" name=""/>
          <p:cNvSpPr/>
          <p:nvPr/>
        </p:nvSpPr>
        <p:spPr>
          <a:xfrm>
            <a:off x="3668400" y="5493600"/>
            <a:ext cx="5226840" cy="61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Vous connaissez le nom de l’étude et vous cherchez des informations dedans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CCE2BF-4242-40FB-8A6A-CAB52A3F833D}" type="slidenum">
              <a:t>103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"/>
          <p:cNvSpPr/>
          <p:nvPr/>
        </p:nvSpPr>
        <p:spPr>
          <a:xfrm>
            <a:off x="0" y="620280"/>
            <a:ext cx="1238760" cy="41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MOTEUR MOT CLE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"/>
          <p:cNvSpPr/>
          <p:nvPr/>
        </p:nvSpPr>
        <p:spPr>
          <a:xfrm>
            <a:off x="0" y="6438240"/>
            <a:ext cx="7167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829C647-2424-45F8-87B0-0422A14502F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6" name=""/>
          <p:cNvSpPr/>
          <p:nvPr/>
        </p:nvSpPr>
        <p:spPr>
          <a:xfrm>
            <a:off x="363240" y="1195560"/>
            <a:ext cx="831960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Mot Clé, toutes les sections catégorisées, par section, AND/OR et *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7" name=""/>
          <p:cNvSpPr/>
          <p:nvPr/>
        </p:nvSpPr>
        <p:spPr>
          <a:xfrm>
            <a:off x="5697360" y="3074400"/>
            <a:ext cx="3091680" cy="20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Vous cherchez une information précise dans un protocole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Une information quantitative sur l’ensemble des protocoles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8" name="" descr=""/>
          <p:cNvPicPr/>
          <p:nvPr/>
        </p:nvPicPr>
        <p:blipFill>
          <a:blip r:embed="rId1"/>
          <a:stretch/>
        </p:blipFill>
        <p:spPr>
          <a:xfrm>
            <a:off x="116640" y="2300760"/>
            <a:ext cx="5704560" cy="34578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73D63B-D257-4F29-99E9-368BA2400F1F}" type="slidenum">
              <a:t>104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"/>
          <p:cNvSpPr/>
          <p:nvPr/>
        </p:nvSpPr>
        <p:spPr>
          <a:xfrm>
            <a:off x="0" y="620280"/>
            <a:ext cx="1238760" cy="41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MOTEUR SIMI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0" name=""/>
          <p:cNvSpPr/>
          <p:nvPr/>
        </p:nvSpPr>
        <p:spPr>
          <a:xfrm>
            <a:off x="0" y="6438240"/>
            <a:ext cx="7167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ADA7F18-0399-4668-B8E5-96B6C44F19CE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1" name=""/>
          <p:cNvSpPr/>
          <p:nvPr/>
        </p:nvSpPr>
        <p:spPr>
          <a:xfrm>
            <a:off x="1453320" y="773280"/>
            <a:ext cx="60328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Similarité, Sections triées et sélectionnées, thème/idée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2" name="" descr=""/>
          <p:cNvPicPr/>
          <p:nvPr/>
        </p:nvPicPr>
        <p:blipFill>
          <a:blip r:embed="rId1"/>
          <a:stretch/>
        </p:blipFill>
        <p:spPr>
          <a:xfrm>
            <a:off x="108000" y="1183680"/>
            <a:ext cx="2460240" cy="1233360"/>
          </a:xfrm>
          <a:prstGeom prst="rect">
            <a:avLst/>
          </a:prstGeom>
          <a:ln w="0">
            <a:noFill/>
          </a:ln>
        </p:spPr>
      </p:pic>
      <p:pic>
        <p:nvPicPr>
          <p:cNvPr id="693" name="" descr=""/>
          <p:cNvPicPr/>
          <p:nvPr/>
        </p:nvPicPr>
        <p:blipFill>
          <a:blip r:embed="rId2"/>
          <a:stretch/>
        </p:blipFill>
        <p:spPr>
          <a:xfrm>
            <a:off x="54000" y="2453760"/>
            <a:ext cx="4064760" cy="3595680"/>
          </a:xfrm>
          <a:prstGeom prst="rect">
            <a:avLst/>
          </a:prstGeom>
          <a:ln w="0">
            <a:noFill/>
          </a:ln>
        </p:spPr>
      </p:pic>
      <p:pic>
        <p:nvPicPr>
          <p:cNvPr id="694" name="" descr=""/>
          <p:cNvPicPr/>
          <p:nvPr/>
        </p:nvPicPr>
        <p:blipFill>
          <a:blip r:embed="rId3"/>
          <a:stretch/>
        </p:blipFill>
        <p:spPr>
          <a:xfrm>
            <a:off x="5483520" y="1294200"/>
            <a:ext cx="3516840" cy="3455280"/>
          </a:xfrm>
          <a:prstGeom prst="rect">
            <a:avLst/>
          </a:prstGeom>
          <a:ln w="0">
            <a:noFill/>
          </a:ln>
        </p:spPr>
      </p:pic>
      <p:pic>
        <p:nvPicPr>
          <p:cNvPr id="695" name="" descr=""/>
          <p:cNvPicPr/>
          <p:nvPr/>
        </p:nvPicPr>
        <p:blipFill>
          <a:blip r:embed="rId4"/>
          <a:stretch/>
        </p:blipFill>
        <p:spPr>
          <a:xfrm>
            <a:off x="4234680" y="4994640"/>
            <a:ext cx="4758120" cy="783720"/>
          </a:xfrm>
          <a:prstGeom prst="rect">
            <a:avLst/>
          </a:prstGeom>
          <a:ln w="0">
            <a:noFill/>
          </a:ln>
        </p:spPr>
      </p:pic>
      <p:sp>
        <p:nvSpPr>
          <p:cNvPr id="696" name=""/>
          <p:cNvSpPr/>
          <p:nvPr/>
        </p:nvSpPr>
        <p:spPr>
          <a:xfrm>
            <a:off x="2640240" y="1128240"/>
            <a:ext cx="284256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Trouve les documents les plus pertinents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Basé sur la fréquence et la spécificité des mots.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4D672D-B35C-4426-9000-C396C2F0B371}" type="slidenum">
              <a:t>105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"/>
          <p:cNvSpPr/>
          <p:nvPr/>
        </p:nvSpPr>
        <p:spPr>
          <a:xfrm>
            <a:off x="0" y="629280"/>
            <a:ext cx="17881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8" name=""/>
          <p:cNvSpPr/>
          <p:nvPr/>
        </p:nvSpPr>
        <p:spPr>
          <a:xfrm>
            <a:off x="8425440" y="6485400"/>
            <a:ext cx="7167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D309844-AC52-485C-BDCF-B30F9236ED4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9" name="" descr=""/>
          <p:cNvPicPr/>
          <p:nvPr/>
        </p:nvPicPr>
        <p:blipFill>
          <a:blip r:embed="rId1"/>
          <a:stretch/>
        </p:blipFill>
        <p:spPr>
          <a:xfrm>
            <a:off x="-720" y="1027440"/>
            <a:ext cx="9072000" cy="4740120"/>
          </a:xfrm>
          <a:prstGeom prst="rect">
            <a:avLst/>
          </a:prstGeom>
          <a:ln w="0">
            <a:noFill/>
          </a:ln>
        </p:spPr>
      </p:pic>
      <p:sp>
        <p:nvSpPr>
          <p:cNvPr id="700" name=""/>
          <p:cNvSpPr/>
          <p:nvPr/>
        </p:nvSpPr>
        <p:spPr>
          <a:xfrm>
            <a:off x="4935240" y="842040"/>
            <a:ext cx="4136040" cy="11959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F7E8BB-1279-4831-9FAF-04E1A4CF1626}" type="slidenum">
              <a:t>106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"/>
          <p:cNvSpPr/>
          <p:nvPr/>
        </p:nvSpPr>
        <p:spPr>
          <a:xfrm>
            <a:off x="0" y="620280"/>
            <a:ext cx="981720" cy="38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2" name=""/>
          <p:cNvSpPr/>
          <p:nvPr/>
        </p:nvSpPr>
        <p:spPr>
          <a:xfrm>
            <a:off x="8425440" y="6485400"/>
            <a:ext cx="7167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FE973FB-66D7-4879-83E5-4CB100BA46C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3" name="" descr=""/>
          <p:cNvPicPr/>
          <p:nvPr/>
        </p:nvPicPr>
        <p:blipFill>
          <a:blip r:embed="rId1"/>
          <a:stretch/>
        </p:blipFill>
        <p:spPr>
          <a:xfrm>
            <a:off x="606960" y="1264680"/>
            <a:ext cx="7584840" cy="41749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DA23BF-6BF3-46F3-B98C-33AB0B20CBEA}" type="slidenum">
              <a:t>107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"/>
          <p:cNvSpPr/>
          <p:nvPr/>
        </p:nvSpPr>
        <p:spPr>
          <a:xfrm>
            <a:off x="0" y="620280"/>
            <a:ext cx="981720" cy="38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TFIDF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5" name=""/>
          <p:cNvSpPr/>
          <p:nvPr/>
        </p:nvSpPr>
        <p:spPr>
          <a:xfrm>
            <a:off x="8425440" y="6485400"/>
            <a:ext cx="7167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D192410-B348-4CF1-80ED-ECC3E58EE81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6" name="" descr=""/>
          <p:cNvPicPr/>
          <p:nvPr/>
        </p:nvPicPr>
        <p:blipFill>
          <a:blip r:embed="rId1"/>
          <a:stretch/>
        </p:blipFill>
        <p:spPr>
          <a:xfrm>
            <a:off x="51840" y="1009080"/>
            <a:ext cx="7859880" cy="4444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FD9CED-942F-4C39-B0EF-93A861C124D8}" type="slidenum">
              <a:t>108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"/>
          <p:cNvSpPr/>
          <p:nvPr/>
        </p:nvSpPr>
        <p:spPr>
          <a:xfrm>
            <a:off x="0" y="620280"/>
            <a:ext cx="981720" cy="38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TFIDF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"/>
          <p:cNvSpPr/>
          <p:nvPr/>
        </p:nvSpPr>
        <p:spPr>
          <a:xfrm>
            <a:off x="8425440" y="6485400"/>
            <a:ext cx="7167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5459CB7-C80E-44D1-A3F6-8FE50BDB369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9" name="" descr=""/>
          <p:cNvPicPr/>
          <p:nvPr/>
        </p:nvPicPr>
        <p:blipFill>
          <a:blip r:embed="rId1"/>
          <a:stretch/>
        </p:blipFill>
        <p:spPr>
          <a:xfrm>
            <a:off x="338760" y="1009080"/>
            <a:ext cx="7847640" cy="4359600"/>
          </a:xfrm>
          <a:prstGeom prst="rect">
            <a:avLst/>
          </a:prstGeom>
          <a:ln w="0">
            <a:noFill/>
          </a:ln>
        </p:spPr>
      </p:pic>
      <p:sp>
        <p:nvSpPr>
          <p:cNvPr id="710" name=""/>
          <p:cNvSpPr/>
          <p:nvPr/>
        </p:nvSpPr>
        <p:spPr>
          <a:xfrm>
            <a:off x="6379560" y="5457960"/>
            <a:ext cx="17179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Matrice Sparse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31156F-7949-403F-929D-3A6010C2539F}" type="slidenum">
              <a:t>109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4548240" y="696960"/>
            <a:ext cx="4082400" cy="2893680"/>
          </a:xfrm>
          <a:prstGeom prst="rect">
            <a:avLst/>
          </a:prstGeom>
          <a:ln w="0">
            <a:noFill/>
          </a:ln>
        </p:spPr>
      </p:pic>
      <p:sp>
        <p:nvSpPr>
          <p:cNvPr id="107" name=""/>
          <p:cNvSpPr/>
          <p:nvPr/>
        </p:nvSpPr>
        <p:spPr>
          <a:xfrm>
            <a:off x="360000" y="900000"/>
            <a:ext cx="39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tous les paragraphes pour  chaque titre présent dans chaque DOCX.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2"/>
          <a:stretch/>
        </p:blipFill>
        <p:spPr>
          <a:xfrm>
            <a:off x="180000" y="3683880"/>
            <a:ext cx="8494920" cy="2390760"/>
          </a:xfrm>
          <a:prstGeom prst="rect">
            <a:avLst/>
          </a:prstGeom>
          <a:ln w="0">
            <a:noFill/>
          </a:ln>
        </p:spPr>
      </p:pic>
      <p:sp>
        <p:nvSpPr>
          <p:cNvPr id="109" name=""/>
          <p:cNvSpPr/>
          <p:nvPr/>
        </p:nvSpPr>
        <p:spPr>
          <a:xfrm>
            <a:off x="360000" y="3240000"/>
            <a:ext cx="3950640" cy="3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filtre les titres qui nous intéresse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873000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B9CCBD8-682E-4886-9C56-194D67ED16E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F76529-04E4-48AA-84BA-F1CD644BAC6D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"/>
          <p:cNvSpPr/>
          <p:nvPr/>
        </p:nvSpPr>
        <p:spPr>
          <a:xfrm>
            <a:off x="0" y="611640"/>
            <a:ext cx="2647800" cy="41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"/>
          <p:cNvSpPr/>
          <p:nvPr/>
        </p:nvSpPr>
        <p:spPr>
          <a:xfrm>
            <a:off x="8425440" y="6485400"/>
            <a:ext cx="7167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54F1E44-AD3C-4541-B0B2-597C30C84B5D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3" name="" descr=""/>
          <p:cNvPicPr/>
          <p:nvPr/>
        </p:nvPicPr>
        <p:blipFill>
          <a:blip r:embed="rId1"/>
          <a:stretch/>
        </p:blipFill>
        <p:spPr>
          <a:xfrm>
            <a:off x="440640" y="1798560"/>
            <a:ext cx="3236040" cy="2725560"/>
          </a:xfrm>
          <a:prstGeom prst="rect">
            <a:avLst/>
          </a:prstGeom>
          <a:ln w="0">
            <a:noFill/>
          </a:ln>
        </p:spPr>
      </p:pic>
      <p:sp>
        <p:nvSpPr>
          <p:cNvPr id="714" name=""/>
          <p:cNvSpPr/>
          <p:nvPr/>
        </p:nvSpPr>
        <p:spPr>
          <a:xfrm>
            <a:off x="159120" y="1098720"/>
            <a:ext cx="4447440" cy="62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fait le TF_IDF de la requête après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5" name="" descr=""/>
          <p:cNvPicPr/>
          <p:nvPr/>
        </p:nvPicPr>
        <p:blipFill>
          <a:blip r:embed="rId2"/>
          <a:stretch/>
        </p:blipFill>
        <p:spPr>
          <a:xfrm>
            <a:off x="5006880" y="1150200"/>
            <a:ext cx="2406960" cy="913320"/>
          </a:xfrm>
          <a:prstGeom prst="rect">
            <a:avLst/>
          </a:prstGeom>
          <a:ln w="0">
            <a:noFill/>
          </a:ln>
        </p:spPr>
      </p:pic>
      <p:sp>
        <p:nvSpPr>
          <p:cNvPr id="716" name=""/>
          <p:cNvSpPr/>
          <p:nvPr/>
        </p:nvSpPr>
        <p:spPr>
          <a:xfrm>
            <a:off x="4332600" y="3260160"/>
            <a:ext cx="380016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calcule pour chaque document avec la requête et on trie les résultats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"/>
          <p:cNvSpPr/>
          <p:nvPr/>
        </p:nvSpPr>
        <p:spPr>
          <a:xfrm>
            <a:off x="-17640" y="4660920"/>
            <a:ext cx="4411800" cy="3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Cosinus &gt; Distance euclidienne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8" name=""/>
          <p:cNvSpPr/>
          <p:nvPr/>
        </p:nvSpPr>
        <p:spPr>
          <a:xfrm>
            <a:off x="4385880" y="2206080"/>
            <a:ext cx="2586600" cy="61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= Vecteur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 = Vecteur Requête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9" name=""/>
          <p:cNvSpPr txBox="1"/>
          <p:nvPr/>
        </p:nvSpPr>
        <p:spPr>
          <a:xfrm>
            <a:off x="4899600" y="4669560"/>
            <a:ext cx="3313800" cy="1320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REFAIRE LES PHRASE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PRECIS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A4B202-FA96-4206-A8B3-E701F78EED19}" type="slidenum">
              <a:t>110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"/>
          <p:cNvSpPr/>
          <p:nvPr/>
        </p:nvSpPr>
        <p:spPr>
          <a:xfrm>
            <a:off x="0" y="637920"/>
            <a:ext cx="2656440" cy="37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DÉMONSTRATION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1" name=""/>
          <p:cNvSpPr/>
          <p:nvPr/>
        </p:nvSpPr>
        <p:spPr>
          <a:xfrm>
            <a:off x="8425440" y="6485400"/>
            <a:ext cx="7167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9A313C7-0420-472A-8A5A-8391A069E96D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2" name=""/>
          <p:cNvSpPr/>
          <p:nvPr/>
        </p:nvSpPr>
        <p:spPr>
          <a:xfrm>
            <a:off x="1027800" y="1559880"/>
            <a:ext cx="6760800" cy="364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 mot idée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GVHD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Breast Cancer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trial controled with bd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DEMANDER RETOUR à la fin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REVOIR DIAPO + TEXTE A DIRE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DEMONSTRATION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CHANGER DIAPO 103 à 105 → En exemple de démo avec image du choix du moteur et flèche sur l’intérêt du moteur en question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754976-7F2F-45C6-9245-14BB6F628A8E}" type="slidenum">
              <a:t>111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"/>
          <p:cNvSpPr/>
          <p:nvPr/>
        </p:nvSpPr>
        <p:spPr>
          <a:xfrm>
            <a:off x="540000" y="1080000"/>
            <a:ext cx="341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fusionne tous les paragraphes sous chaque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3816000" y="684000"/>
            <a:ext cx="3914640" cy="1780920"/>
          </a:xfrm>
          <a:prstGeom prst="rect">
            <a:avLst/>
          </a:prstGeom>
          <a:ln w="0">
            <a:noFill/>
          </a:ln>
        </p:spPr>
      </p:pic>
      <p:sp>
        <p:nvSpPr>
          <p:cNvPr id="113" name=""/>
          <p:cNvSpPr/>
          <p:nvPr/>
        </p:nvSpPr>
        <p:spPr>
          <a:xfrm>
            <a:off x="540000" y="2880000"/>
            <a:ext cx="359064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fait l’hypothèse qu’il y a des mots à enlever pour rendre le texte plus propre.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Stopwords, mot trop fréquents, etc.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669600" y="4680000"/>
            <a:ext cx="6701040" cy="350640"/>
          </a:xfrm>
          <a:prstGeom prst="rect">
            <a:avLst/>
          </a:prstGeom>
          <a:ln w="0">
            <a:noFill/>
          </a:ln>
        </p:spPr>
      </p:pic>
      <p:sp>
        <p:nvSpPr>
          <p:cNvPr id="115" name=""/>
          <p:cNvSpPr/>
          <p:nvPr/>
        </p:nvSpPr>
        <p:spPr>
          <a:xfrm>
            <a:off x="873000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E9586CF-58D5-4072-B605-FE76EB67FA9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5B53334-C574-4A76-8176-BEF12214D123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"/>
          <p:cNvSpPr/>
          <p:nvPr/>
        </p:nvSpPr>
        <p:spPr>
          <a:xfrm>
            <a:off x="576000" y="1306440"/>
            <a:ext cx="80906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regarde alors la fréquence d’apparitions des termes par Section et 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0" y="1846440"/>
            <a:ext cx="9134280" cy="2579760"/>
          </a:xfrm>
          <a:prstGeom prst="rect">
            <a:avLst/>
          </a:prstGeom>
          <a:ln w="0">
            <a:noFill/>
          </a:ln>
        </p:spPr>
      </p:pic>
      <p:sp>
        <p:nvSpPr>
          <p:cNvPr id="118" name=""/>
          <p:cNvSpPr/>
          <p:nvPr/>
        </p:nvSpPr>
        <p:spPr>
          <a:xfrm>
            <a:off x="936000" y="4680000"/>
            <a:ext cx="7190640" cy="7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exemple ici, patient(s), study, trial, clinical, le reste peut donner une importance au texte.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862200" y="5336640"/>
            <a:ext cx="7310880" cy="710640"/>
          </a:xfrm>
          <a:prstGeom prst="rect">
            <a:avLst/>
          </a:prstGeom>
          <a:ln w="0">
            <a:noFill/>
          </a:ln>
        </p:spPr>
      </p:pic>
      <p:sp>
        <p:nvSpPr>
          <p:cNvPr id="120" name=""/>
          <p:cNvSpPr/>
          <p:nvPr/>
        </p:nvSpPr>
        <p:spPr>
          <a:xfrm>
            <a:off x="873000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7DBC817-F299-4EB1-9EE2-3CDDF42EBD7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6595E1-3AFF-4696-BC78-C1DBB1C856E9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"/>
          <p:cNvSpPr/>
          <p:nvPr/>
        </p:nvSpPr>
        <p:spPr>
          <a:xfrm>
            <a:off x="540000" y="900000"/>
            <a:ext cx="26906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PS : Erreur de 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25200" y="1474560"/>
            <a:ext cx="9134280" cy="127440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873000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069440B-9081-4903-8C63-17CDA448CE7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8C39B2-3882-4203-B594-EF772549392F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"/>
          <p:cNvSpPr/>
          <p:nvPr/>
        </p:nvSpPr>
        <p:spPr>
          <a:xfrm>
            <a:off x="360000" y="900000"/>
            <a:ext cx="467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commence alors à nettoyer le texte en fonction de ce qu’on a vu mais autres choses à nettoyer apparaît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442080" y="1908000"/>
            <a:ext cx="3328560" cy="1970640"/>
          </a:xfrm>
          <a:prstGeom prst="rect">
            <a:avLst/>
          </a:prstGeom>
          <a:ln w="0">
            <a:noFill/>
          </a:ln>
        </p:spPr>
      </p:pic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5220000" y="1905480"/>
            <a:ext cx="3230640" cy="1973160"/>
          </a:xfrm>
          <a:prstGeom prst="rect">
            <a:avLst/>
          </a:prstGeom>
          <a:ln w="0">
            <a:noFill/>
          </a:ln>
        </p:spPr>
      </p:pic>
      <p:sp>
        <p:nvSpPr>
          <p:cNvPr id="127" name=""/>
          <p:cNvSpPr/>
          <p:nvPr/>
        </p:nvSpPr>
        <p:spPr>
          <a:xfrm>
            <a:off x="1800000" y="4140000"/>
            <a:ext cx="4490640" cy="5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M12, W4, D0 → Month 12, Week 4, Day 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gvhd, sct →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360000" y="5040000"/>
            <a:ext cx="539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rajoute le principe de durée dans le nettoyage, on les garde car on décide de garder les nombres.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873000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17CD084-EFB7-4BB3-BCF3-B091CCB3A72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F3F8D9-D2F4-4803-A686-323361D1D266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"/>
          <p:cNvSpPr/>
          <p:nvPr/>
        </p:nvSpPr>
        <p:spPr>
          <a:xfrm>
            <a:off x="363240" y="720000"/>
            <a:ext cx="5570640" cy="5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Il faut faire quelque chose pour les 580 acronymes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360000" y="1303200"/>
            <a:ext cx="4493880" cy="1567440"/>
          </a:xfrm>
          <a:prstGeom prst="rect">
            <a:avLst/>
          </a:prstGeom>
          <a:ln w="0">
            <a:noFill/>
          </a:ln>
        </p:spPr>
      </p:pic>
      <p:sp>
        <p:nvSpPr>
          <p:cNvPr id="132" name=""/>
          <p:cNvSpPr/>
          <p:nvPr/>
        </p:nvSpPr>
        <p:spPr>
          <a:xfrm>
            <a:off x="4863240" y="1800000"/>
            <a:ext cx="3230640" cy="3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 début des protocoles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363240" y="3240000"/>
            <a:ext cx="4705920" cy="2150640"/>
          </a:xfrm>
          <a:prstGeom prst="rect">
            <a:avLst/>
          </a:prstGeom>
          <a:ln w="0">
            <a:noFill/>
          </a:ln>
        </p:spPr>
      </p:pic>
      <p:sp>
        <p:nvSpPr>
          <p:cNvPr id="134" name=""/>
          <p:cNvSpPr/>
          <p:nvPr/>
        </p:nvSpPr>
        <p:spPr>
          <a:xfrm>
            <a:off x="5078520" y="4140000"/>
            <a:ext cx="3230640" cy="5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finit les acronymes restant avec le guide médical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>
            <a:off x="540000" y="5493240"/>
            <a:ext cx="82706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J’en traite le plus possible (environ 300), il en reste forcément que je n’ai pas vu  (mais peu fréquent)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873000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44C88B4-2379-4CDD-A1C4-A5AED6E0C7C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FD16C9-00BF-4E86-AFE1-A1C17E518338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"/>
          <p:cNvSpPr/>
          <p:nvPr/>
        </p:nvSpPr>
        <p:spPr>
          <a:xfrm>
            <a:off x="900000" y="1062360"/>
            <a:ext cx="7190640" cy="46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Liste des modifications du nettoyage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Conversion en minuscules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Normalisation Unicode (ex: "é" devient "e")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 la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Nettoyage des espaces (Tabulation, Retour à la ligne)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des stopwords (+ mot fréquents)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codes temporels spécifiques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Fusion des paragraphes d'une même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"/>
          <p:cNvSpPr/>
          <p:nvPr/>
        </p:nvSpPr>
        <p:spPr>
          <a:xfrm>
            <a:off x="873000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0E5A982-0027-4331-86B8-F0E56EF02D8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2E6DA6-8898-46C8-BEC5-58496684C22A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288000" y="1800000"/>
            <a:ext cx="3397680" cy="1970640"/>
          </a:xfrm>
          <a:prstGeom prst="rect">
            <a:avLst/>
          </a:prstGeom>
          <a:ln w="0">
            <a:noFill/>
          </a:ln>
        </p:spPr>
      </p:pic>
      <p:sp>
        <p:nvSpPr>
          <p:cNvPr id="140" name=""/>
          <p:cNvSpPr/>
          <p:nvPr/>
        </p:nvSpPr>
        <p:spPr>
          <a:xfrm>
            <a:off x="3816000" y="2592000"/>
            <a:ext cx="1610640" cy="71064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5488920" y="1810440"/>
            <a:ext cx="3609720" cy="1960200"/>
          </a:xfrm>
          <a:prstGeom prst="rect">
            <a:avLst/>
          </a:prstGeom>
          <a:ln w="0">
            <a:noFill/>
          </a:ln>
        </p:spPr>
      </p:pic>
      <p:pic>
        <p:nvPicPr>
          <p:cNvPr id="142" name="" descr=""/>
          <p:cNvPicPr/>
          <p:nvPr/>
        </p:nvPicPr>
        <p:blipFill>
          <a:blip r:embed="rId3"/>
          <a:stretch/>
        </p:blipFill>
        <p:spPr>
          <a:xfrm>
            <a:off x="396000" y="4032000"/>
            <a:ext cx="3230640" cy="1936440"/>
          </a:xfrm>
          <a:prstGeom prst="rect">
            <a:avLst/>
          </a:prstGeom>
          <a:ln w="0">
            <a:noFill/>
          </a:ln>
        </p:spPr>
      </p:pic>
      <p:sp>
        <p:nvSpPr>
          <p:cNvPr id="143" name=""/>
          <p:cNvSpPr/>
          <p:nvPr/>
        </p:nvSpPr>
        <p:spPr>
          <a:xfrm>
            <a:off x="3816000" y="4716000"/>
            <a:ext cx="1610640" cy="71064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4"/>
          <a:stretch/>
        </p:blipFill>
        <p:spPr>
          <a:xfrm>
            <a:off x="5575320" y="4032000"/>
            <a:ext cx="3381120" cy="1970640"/>
          </a:xfrm>
          <a:prstGeom prst="rect">
            <a:avLst/>
          </a:prstGeom>
          <a:ln w="0">
            <a:noFill/>
          </a:ln>
        </p:spPr>
      </p:pic>
      <p:sp>
        <p:nvSpPr>
          <p:cNvPr id="145" name=""/>
          <p:cNvSpPr/>
          <p:nvPr/>
        </p:nvSpPr>
        <p:spPr>
          <a:xfrm>
            <a:off x="360000" y="648000"/>
            <a:ext cx="8631000" cy="110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WORDCLOUD → Simple, Classique, facile d’utilisation (Choisi)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STYLECLOUD →  stylisé, moins ‘’pro’’, esthétique, posters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 BUBBLE → Pas bon dans notre cas, bulles de termes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PyLDAVis → A envisager pour la suite avec l’embedding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873000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E9CFA72-CEC5-400D-9CCE-A6813CC8DCC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E2625D-856D-41AE-98EE-02DB3346C793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36000" y="36000"/>
            <a:ext cx="4994640" cy="2950920"/>
          </a:xfrm>
          <a:prstGeom prst="rect">
            <a:avLst/>
          </a:prstGeom>
          <a:ln w="0">
            <a:noFill/>
          </a:ln>
        </p:spPr>
      </p:pic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3780000" y="3017880"/>
            <a:ext cx="5210640" cy="3034440"/>
          </a:xfrm>
          <a:prstGeom prst="rect">
            <a:avLst/>
          </a:prstGeom>
          <a:ln w="0">
            <a:noFill/>
          </a:ln>
        </p:spPr>
      </p:pic>
      <p:sp>
        <p:nvSpPr>
          <p:cNvPr id="149" name=""/>
          <p:cNvSpPr/>
          <p:nvPr/>
        </p:nvSpPr>
        <p:spPr>
          <a:xfrm>
            <a:off x="873000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D76A09C-163B-444C-9B8A-D00DF8780BF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16B56D-A5F7-4A37-B3E9-C66B3D3656ED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1"/>
          <p:cNvSpPr/>
          <p:nvPr/>
        </p:nvSpPr>
        <p:spPr>
          <a:xfrm>
            <a:off x="610920" y="6134760"/>
            <a:ext cx="5750640" cy="4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1"/>
          <p:cNvSpPr>
            <a:spLocks noGrp="1"/>
          </p:cNvSpPr>
          <p:nvPr>
            <p:ph/>
          </p:nvPr>
        </p:nvSpPr>
        <p:spPr>
          <a:xfrm>
            <a:off x="467640" y="5301360"/>
            <a:ext cx="5101920" cy="74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Service de Biostatistique et Information Médicale – Saint Louis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Rectangle 8"/>
          <p:cNvSpPr/>
          <p:nvPr/>
        </p:nvSpPr>
        <p:spPr>
          <a:xfrm>
            <a:off x="1925640" y="748080"/>
            <a:ext cx="5281920" cy="5281920"/>
          </a:xfrm>
          <a:prstGeom prst="rect">
            <a:avLst/>
          </a:prstGeom>
          <a:blipFill rotWithShape="0">
            <a:blip r:embed="rId1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67640" y="1556640"/>
            <a:ext cx="8198280" cy="29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Méthodes de Représentation Vectorielle pour le Traitement Automatisé du Langage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Date : 28/03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Espace réservé du texte 2"/>
          <p:cNvSpPr/>
          <p:nvPr/>
        </p:nvSpPr>
        <p:spPr>
          <a:xfrm>
            <a:off x="6087240" y="5121720"/>
            <a:ext cx="2902320" cy="76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Début du projet : 24/03/2025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Développeur : Loris Dematini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"/>
          <p:cNvSpPr/>
          <p:nvPr/>
        </p:nvSpPr>
        <p:spPr>
          <a:xfrm>
            <a:off x="8820000" y="6430680"/>
            <a:ext cx="37080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8EA42C6-223D-4A89-84C1-5174915F1C1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F15179-E7CC-4FEC-B7B4-A33E0DE74CC4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"/>
          <p:cNvSpPr/>
          <p:nvPr/>
        </p:nvSpPr>
        <p:spPr>
          <a:xfrm>
            <a:off x="360000" y="720000"/>
            <a:ext cx="449064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Hypothèse : Il y a des mots plus importants que d’autres pour des sections et documents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TFxIDF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 versions pre et post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62640" y="2700000"/>
            <a:ext cx="4428360" cy="3318840"/>
          </a:xfrm>
          <a:prstGeom prst="rect">
            <a:avLst/>
          </a:prstGeom>
          <a:ln w="0"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4608000" y="2700000"/>
            <a:ext cx="4461840" cy="3344040"/>
          </a:xfrm>
          <a:prstGeom prst="rect">
            <a:avLst/>
          </a:prstGeom>
          <a:ln w="0">
            <a:noFill/>
          </a:ln>
        </p:spPr>
      </p:pic>
      <p:sp>
        <p:nvSpPr>
          <p:cNvPr id="153" name=""/>
          <p:cNvSpPr/>
          <p:nvPr/>
        </p:nvSpPr>
        <p:spPr>
          <a:xfrm>
            <a:off x="873000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13F7A17-D267-4BE8-BD13-75ED5AB53AC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BBBB5F-5614-4DBE-99A9-58C5167B487B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"/>
          <p:cNvSpPr/>
          <p:nvPr/>
        </p:nvSpPr>
        <p:spPr>
          <a:xfrm>
            <a:off x="108000" y="828000"/>
            <a:ext cx="4491000" cy="7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En cours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+ Kmeans par section avec TFxIDF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866160" y="1542240"/>
            <a:ext cx="7368840" cy="4417560"/>
          </a:xfrm>
          <a:prstGeom prst="rect">
            <a:avLst/>
          </a:prstGeom>
          <a:ln w="0">
            <a:noFill/>
          </a:ln>
        </p:spPr>
      </p:pic>
      <p:sp>
        <p:nvSpPr>
          <p:cNvPr id="156" name=""/>
          <p:cNvSpPr/>
          <p:nvPr/>
        </p:nvSpPr>
        <p:spPr>
          <a:xfrm>
            <a:off x="5427720" y="720000"/>
            <a:ext cx="3023280" cy="84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faire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 + 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873000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E28885E-6800-4AEC-824E-DCFEC537793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D01D35-F024-4C55-B3DF-CB805DDFBCB0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/>
          <p:nvPr/>
        </p:nvSpPr>
        <p:spPr>
          <a:xfrm>
            <a:off x="1260000" y="1980000"/>
            <a:ext cx="6469920" cy="348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3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11/04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"/>
          <p:cNvSpPr/>
          <p:nvPr/>
        </p:nvSpPr>
        <p:spPr>
          <a:xfrm>
            <a:off x="873000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8A22F92-5F33-4986-AF14-043399D2B09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86E39B-3E8B-4106-8ABA-D035F32396C6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900000" y="1087560"/>
            <a:ext cx="7072200" cy="4663800"/>
          </a:xfrm>
          <a:prstGeom prst="rect">
            <a:avLst/>
          </a:prstGeom>
          <a:ln w="0">
            <a:noFill/>
          </a:ln>
        </p:spPr>
      </p:pic>
      <p:sp>
        <p:nvSpPr>
          <p:cNvPr id="161" name=""/>
          <p:cNvSpPr/>
          <p:nvPr/>
        </p:nvSpPr>
        <p:spPr>
          <a:xfrm>
            <a:off x="900000" y="720000"/>
            <a:ext cx="50313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→ Kmeans des Sections + Etudes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873000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CFCEEDB-6E97-4EDD-A646-270BF4404FA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C34101-7328-49F6-A1C9-8F024D609AD3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"/>
          <p:cNvSpPr/>
          <p:nvPr/>
        </p:nvSpPr>
        <p:spPr>
          <a:xfrm>
            <a:off x="900000" y="720360"/>
            <a:ext cx="5031360" cy="59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Procedure et Data Management à l’écart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Zoom sur les autres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1021320" y="1332000"/>
            <a:ext cx="7214040" cy="467136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/>
          <p:nvPr/>
        </p:nvSpPr>
        <p:spPr>
          <a:xfrm>
            <a:off x="873000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71B98B4-28EA-4E7D-AAF6-C3ACBD0E109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1AB170-926E-4699-98AC-20DE0F124759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"/>
          <p:cNvSpPr/>
          <p:nvPr/>
        </p:nvSpPr>
        <p:spPr>
          <a:xfrm>
            <a:off x="360000" y="720000"/>
            <a:ext cx="413136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avec t-sne pour 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864000" y="1080000"/>
            <a:ext cx="7548480" cy="4995360"/>
          </a:xfrm>
          <a:prstGeom prst="rect">
            <a:avLst/>
          </a:prstGeom>
          <a:ln w="0">
            <a:noFill/>
          </a:ln>
        </p:spPr>
      </p:pic>
      <p:sp>
        <p:nvSpPr>
          <p:cNvPr id="168" name=""/>
          <p:cNvSpPr/>
          <p:nvPr/>
        </p:nvSpPr>
        <p:spPr>
          <a:xfrm>
            <a:off x="4680000" y="720000"/>
            <a:ext cx="413136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>
            <a:off x="873000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434450F-71A6-41C3-8A3D-CE91755FDE0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EC7C1F-BF84-4328-B72E-9C0688CCDD06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"/>
          <p:cNvSpPr/>
          <p:nvPr/>
        </p:nvSpPr>
        <p:spPr>
          <a:xfrm>
            <a:off x="180000" y="720000"/>
            <a:ext cx="521136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et Sections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756000" y="1044000"/>
            <a:ext cx="7563960" cy="5057640"/>
          </a:xfrm>
          <a:prstGeom prst="rect">
            <a:avLst/>
          </a:prstGeom>
          <a:ln w="0">
            <a:noFill/>
          </a:ln>
        </p:spPr>
      </p:pic>
      <p:sp>
        <p:nvSpPr>
          <p:cNvPr id="172" name=""/>
          <p:cNvSpPr/>
          <p:nvPr/>
        </p:nvSpPr>
        <p:spPr>
          <a:xfrm>
            <a:off x="873000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39FAFF9-B880-434C-8B0A-A889F730D1C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AEDBEF-8EB0-44A7-AA8C-EFEDB825DD5F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1480320" y="900000"/>
            <a:ext cx="5531040" cy="2063520"/>
          </a:xfrm>
          <a:prstGeom prst="rect">
            <a:avLst/>
          </a:prstGeom>
          <a:ln w="0">
            <a:noFill/>
          </a:ln>
        </p:spPr>
      </p:pic>
      <p:sp>
        <p:nvSpPr>
          <p:cNvPr id="174" name=""/>
          <p:cNvSpPr/>
          <p:nvPr/>
        </p:nvSpPr>
        <p:spPr>
          <a:xfrm>
            <a:off x="259560" y="3420000"/>
            <a:ext cx="8875800" cy="16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Faible inertie → les points sont très proches des centroïdes → clusters compacts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Haute inertie → les points sont dispersés → clusters peu cohérents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Mais : l'inertie diminue toujours quand on augmente le nombre de clusters, car plus de clusters = plus de flexibilité → d’où l’intérêt de la méthode du coude.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873000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E7790A6-5711-4C53-978C-19B2A4ABCA1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D89CD3-425D-438A-B5C2-546C8B606C44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"/>
          <p:cNvSpPr/>
          <p:nvPr/>
        </p:nvSpPr>
        <p:spPr>
          <a:xfrm>
            <a:off x="1260000" y="5220000"/>
            <a:ext cx="449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choisit visuellement 5 Clusters.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>
            <a:off x="873000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2345ED7-6948-433E-8344-1F97B9E4DCC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360000" y="690480"/>
            <a:ext cx="7011720" cy="4379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1B8C36-A12E-4696-A887-FC1D468047B5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"/>
          <p:cNvSpPr/>
          <p:nvPr/>
        </p:nvSpPr>
        <p:spPr>
          <a:xfrm>
            <a:off x="873000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9F03901-E1B6-4907-BA2D-35115D5865D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443520" y="644040"/>
            <a:ext cx="8080200" cy="53838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03EE4BE-E9D5-4ED5-8D4B-C6E66CA7E69E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7920" cy="3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1920" cy="109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études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 en PDF et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CSV des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2880000" y="1260000"/>
            <a:ext cx="3409560" cy="88956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Base De Donnée : 3256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80000" y="2160000"/>
            <a:ext cx="36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"/>
          <p:cNvSpPr/>
          <p:nvPr/>
        </p:nvSpPr>
        <p:spPr>
          <a:xfrm>
            <a:off x="2880000" y="2700000"/>
            <a:ext cx="3589560" cy="88956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PDF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1061 éléments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80000" y="2244600"/>
            <a:ext cx="304956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enlève les .docx et .doc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80000" y="3600000"/>
            <a:ext cx="360" cy="10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"/>
          <p:cNvSpPr/>
          <p:nvPr/>
        </p:nvSpPr>
        <p:spPr>
          <a:xfrm>
            <a:off x="2880000" y="4680000"/>
            <a:ext cx="3589560" cy="88956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Protocoles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41 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"/>
          <p:cNvSpPr/>
          <p:nvPr/>
        </p:nvSpPr>
        <p:spPr>
          <a:xfrm>
            <a:off x="4860000" y="3600000"/>
            <a:ext cx="3949560" cy="12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la dernière version des protocoles des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Études non critiques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Inclusions des parties commencée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565560" y="3564000"/>
            <a:ext cx="3060000" cy="1170360"/>
          </a:xfrm>
          <a:prstGeom prst="rect">
            <a:avLst/>
          </a:prstGeom>
          <a:ln w="0">
            <a:noFill/>
          </a:ln>
        </p:spPr>
      </p:pic>
      <p:sp>
        <p:nvSpPr>
          <p:cNvPr id="73" name=""/>
          <p:cNvSpPr/>
          <p:nvPr/>
        </p:nvSpPr>
        <p:spPr>
          <a:xfrm>
            <a:off x="8820000" y="6430680"/>
            <a:ext cx="37080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65AC468-1A76-459F-AE2D-345770E7882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76620D-8721-4F25-A32E-91A7D67552B4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"/>
          <p:cNvSpPr/>
          <p:nvPr/>
        </p:nvSpPr>
        <p:spPr>
          <a:xfrm>
            <a:off x="180000" y="720000"/>
            <a:ext cx="251136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Calculs de distances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540000" y="1395000"/>
            <a:ext cx="3951360" cy="179136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540000" y="3600000"/>
            <a:ext cx="3951360" cy="179136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3"/>
          <a:stretch/>
        </p:blipFill>
        <p:spPr>
          <a:xfrm>
            <a:off x="4860000" y="2340000"/>
            <a:ext cx="3951360" cy="1791360"/>
          </a:xfrm>
          <a:prstGeom prst="rect">
            <a:avLst/>
          </a:prstGeom>
          <a:ln w="0">
            <a:noFill/>
          </a:ln>
        </p:spPr>
      </p:pic>
      <p:sp>
        <p:nvSpPr>
          <p:cNvPr id="185" name=""/>
          <p:cNvSpPr/>
          <p:nvPr/>
        </p:nvSpPr>
        <p:spPr>
          <a:xfrm>
            <a:off x="873000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4B7521F-08CD-48A2-9C16-77E3B1EB327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85C1DD-BD86-4EF8-B31A-856F1F81E0A1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540000" y="1209960"/>
            <a:ext cx="7520040" cy="1301400"/>
          </a:xfrm>
          <a:prstGeom prst="rect">
            <a:avLst/>
          </a:prstGeom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540000" y="2971080"/>
            <a:ext cx="7702920" cy="1347120"/>
          </a:xfrm>
          <a:prstGeom prst="rect">
            <a:avLst/>
          </a:prstGeom>
          <a:ln w="0">
            <a:noFill/>
          </a:ln>
        </p:spPr>
      </p:pic>
      <p:sp>
        <p:nvSpPr>
          <p:cNvPr id="188" name=""/>
          <p:cNvSpPr/>
          <p:nvPr/>
        </p:nvSpPr>
        <p:spPr>
          <a:xfrm>
            <a:off x="540000" y="900000"/>
            <a:ext cx="395136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Euclienne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540000" y="2624760"/>
            <a:ext cx="251136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Cosinus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540000" y="4513680"/>
            <a:ext cx="305136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Manhattan : (problème ?)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3"/>
          <a:stretch/>
        </p:blipFill>
        <p:spPr>
          <a:xfrm>
            <a:off x="0" y="4860000"/>
            <a:ext cx="9135000" cy="1148400"/>
          </a:xfrm>
          <a:prstGeom prst="rect">
            <a:avLst/>
          </a:prstGeom>
          <a:ln w="0">
            <a:noFill/>
          </a:ln>
        </p:spPr>
      </p:pic>
      <p:sp>
        <p:nvSpPr>
          <p:cNvPr id="192" name=""/>
          <p:cNvSpPr/>
          <p:nvPr/>
        </p:nvSpPr>
        <p:spPr>
          <a:xfrm>
            <a:off x="180000" y="589680"/>
            <a:ext cx="395136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« lung »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873000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ABDC76D-B275-4A89-A6DB-3864C745361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C9798D-2BEB-46CD-A51D-EAF23913486D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"/>
          <p:cNvSpPr/>
          <p:nvPr/>
        </p:nvSpPr>
        <p:spPr>
          <a:xfrm>
            <a:off x="432360" y="900360"/>
            <a:ext cx="251100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Jaccard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432360" y="2517120"/>
            <a:ext cx="215100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Dice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66960" y="1260000"/>
            <a:ext cx="8960400" cy="103500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93600" y="2946960"/>
            <a:ext cx="8998560" cy="1035000"/>
          </a:xfrm>
          <a:prstGeom prst="rect">
            <a:avLst/>
          </a:prstGeom>
          <a:ln w="0">
            <a:noFill/>
          </a:ln>
        </p:spPr>
      </p:pic>
      <p:pic>
        <p:nvPicPr>
          <p:cNvPr id="198" name="" descr=""/>
          <p:cNvPicPr/>
          <p:nvPr/>
        </p:nvPicPr>
        <p:blipFill>
          <a:blip r:embed="rId3"/>
          <a:stretch/>
        </p:blipFill>
        <p:spPr>
          <a:xfrm>
            <a:off x="36360" y="4579920"/>
            <a:ext cx="9135000" cy="991440"/>
          </a:xfrm>
          <a:prstGeom prst="rect">
            <a:avLst/>
          </a:prstGeom>
          <a:ln w="0">
            <a:noFill/>
          </a:ln>
        </p:spPr>
      </p:pic>
      <p:sp>
        <p:nvSpPr>
          <p:cNvPr id="199" name=""/>
          <p:cNvSpPr/>
          <p:nvPr/>
        </p:nvSpPr>
        <p:spPr>
          <a:xfrm>
            <a:off x="324000" y="4189680"/>
            <a:ext cx="2547360" cy="38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Hamming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3240000" y="720000"/>
            <a:ext cx="359136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Problème ici car binaire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"/>
          <p:cNvSpPr/>
          <p:nvPr/>
        </p:nvSpPr>
        <p:spPr>
          <a:xfrm>
            <a:off x="873000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99BA482-9CA2-434D-B91F-758AD895D20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DBCFB8-1EAC-48AA-B6E9-FAE6373625C4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"/>
          <p:cNvSpPr/>
          <p:nvPr/>
        </p:nvSpPr>
        <p:spPr>
          <a:xfrm>
            <a:off x="360000" y="720000"/>
            <a:ext cx="269136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POC v1 avec Streamlit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360" y="1159920"/>
            <a:ext cx="9135000" cy="4411440"/>
          </a:xfrm>
          <a:prstGeom prst="rect">
            <a:avLst/>
          </a:prstGeom>
          <a:ln w="0">
            <a:noFill/>
          </a:ln>
        </p:spPr>
      </p:pic>
      <p:sp>
        <p:nvSpPr>
          <p:cNvPr id="204" name=""/>
          <p:cNvSpPr/>
          <p:nvPr/>
        </p:nvSpPr>
        <p:spPr>
          <a:xfrm>
            <a:off x="873000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2A2C87B-F25E-4547-8A2F-84FBF7F5F0A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473D02-D646-43A3-BBC0-B67B78DF970F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"/>
          <p:cNvSpPr/>
          <p:nvPr/>
        </p:nvSpPr>
        <p:spPr>
          <a:xfrm>
            <a:off x="1260000" y="1980000"/>
            <a:ext cx="6469920" cy="348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4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18/04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869508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701B9FC-7ABA-4371-941D-7EE7CABD74F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90FC7D-3DA7-44A7-91DB-862C8EF68847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180000" y="1112760"/>
            <a:ext cx="8786880" cy="481932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/>
          <p:nvPr/>
        </p:nvSpPr>
        <p:spPr>
          <a:xfrm>
            <a:off x="180000" y="720000"/>
            <a:ext cx="25120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869508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2BF7A69-0AD2-4843-B114-C548059D352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11D84D-AE86-4D34-88F2-E47FBB4AC8B7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"/>
          <p:cNvSpPr/>
          <p:nvPr/>
        </p:nvSpPr>
        <p:spPr>
          <a:xfrm>
            <a:off x="180000" y="720000"/>
            <a:ext cx="25120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Euclidienne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25200" y="1260000"/>
            <a:ext cx="8966880" cy="3393720"/>
          </a:xfrm>
          <a:prstGeom prst="rect">
            <a:avLst/>
          </a:prstGeom>
          <a:ln w="0">
            <a:noFill/>
          </a:ln>
        </p:spPr>
      </p:pic>
      <p:sp>
        <p:nvSpPr>
          <p:cNvPr id="212" name=""/>
          <p:cNvSpPr/>
          <p:nvPr/>
        </p:nvSpPr>
        <p:spPr>
          <a:xfrm>
            <a:off x="869508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007D9BB-269A-4221-9FA9-BE1127E4AA8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9E007E-4E82-442F-8ADA-FB510F969DA1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51480" y="1080000"/>
            <a:ext cx="9083160" cy="4426920"/>
          </a:xfrm>
          <a:prstGeom prst="rect">
            <a:avLst/>
          </a:prstGeom>
          <a:ln w="0">
            <a:noFill/>
          </a:ln>
        </p:spPr>
      </p:pic>
      <p:sp>
        <p:nvSpPr>
          <p:cNvPr id="214" name=""/>
          <p:cNvSpPr/>
          <p:nvPr/>
        </p:nvSpPr>
        <p:spPr>
          <a:xfrm>
            <a:off x="180000" y="720000"/>
            <a:ext cx="34120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Distance / Similarité Cosinus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180000" y="5760000"/>
            <a:ext cx="71920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Requête d’un mot = Produit Scalaire ou 1-produit scalaire = distance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869508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E00A7E9-46D1-4021-8093-270FC580445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F85A55-4596-41F0-A021-6183EE7EA3E4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346320" y="1440000"/>
            <a:ext cx="8465760" cy="3961800"/>
          </a:xfrm>
          <a:prstGeom prst="rect">
            <a:avLst/>
          </a:prstGeom>
          <a:ln w="0">
            <a:noFill/>
          </a:ln>
        </p:spPr>
      </p:pic>
      <p:sp>
        <p:nvSpPr>
          <p:cNvPr id="218" name=""/>
          <p:cNvSpPr/>
          <p:nvPr/>
        </p:nvSpPr>
        <p:spPr>
          <a:xfrm>
            <a:off x="180000" y="720000"/>
            <a:ext cx="25120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de Hamming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"/>
          <p:cNvSpPr/>
          <p:nvPr/>
        </p:nvSpPr>
        <p:spPr>
          <a:xfrm>
            <a:off x="869508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F991C51-DA68-4DEC-ACFC-B6C75B49B81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5A4B0A-D0A4-4B8A-8CB3-02C2EE2D6484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32120" y="3600000"/>
            <a:ext cx="4719960" cy="2318040"/>
          </a:xfrm>
          <a:prstGeom prst="rect">
            <a:avLst/>
          </a:prstGeom>
          <a:ln w="0">
            <a:noFill/>
          </a:ln>
        </p:spPr>
      </p:pic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3739680" y="900000"/>
            <a:ext cx="5252400" cy="2152080"/>
          </a:xfrm>
          <a:prstGeom prst="rect">
            <a:avLst/>
          </a:prstGeom>
          <a:ln w="0">
            <a:noFill/>
          </a:ln>
        </p:spPr>
      </p:pic>
      <p:sp>
        <p:nvSpPr>
          <p:cNvPr id="222" name=""/>
          <p:cNvSpPr/>
          <p:nvPr/>
        </p:nvSpPr>
        <p:spPr>
          <a:xfrm>
            <a:off x="1620000" y="1080000"/>
            <a:ext cx="19720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Dice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"/>
          <p:cNvSpPr/>
          <p:nvPr/>
        </p:nvSpPr>
        <p:spPr>
          <a:xfrm>
            <a:off x="4860000" y="4140000"/>
            <a:ext cx="21520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Jaccard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869508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5425C51-4D72-4C6D-A712-4CADAF2E44B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C51C30-098E-4476-AC86-6C9C7592C231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7920" cy="3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Distribution des pages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1620000" y="900000"/>
            <a:ext cx="5029560" cy="5029560"/>
          </a:xfrm>
          <a:prstGeom prst="rect">
            <a:avLst/>
          </a:prstGeom>
          <a:ln w="0">
            <a:noFill/>
          </a:ln>
        </p:spPr>
      </p:pic>
      <p:sp>
        <p:nvSpPr>
          <p:cNvPr id="76" name=""/>
          <p:cNvSpPr/>
          <p:nvPr/>
        </p:nvSpPr>
        <p:spPr>
          <a:xfrm>
            <a:off x="8820360" y="6431040"/>
            <a:ext cx="37080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48D70CC-AB8C-460B-B7C8-5B426CF13C4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C86D25-F18D-4A54-81C9-4C55A36B1A53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"/>
          <p:cNvSpPr/>
          <p:nvPr/>
        </p:nvSpPr>
        <p:spPr>
          <a:xfrm>
            <a:off x="360000" y="720000"/>
            <a:ext cx="57520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Cosinus (multiple textes et double requêtes)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1336680" y="1055160"/>
            <a:ext cx="6648480" cy="5021280"/>
          </a:xfrm>
          <a:prstGeom prst="rect">
            <a:avLst/>
          </a:prstGeom>
          <a:ln w="0">
            <a:noFill/>
          </a:ln>
        </p:spPr>
      </p:pic>
      <p:sp>
        <p:nvSpPr>
          <p:cNvPr id="227" name=""/>
          <p:cNvSpPr/>
          <p:nvPr/>
        </p:nvSpPr>
        <p:spPr>
          <a:xfrm>
            <a:off x="869508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6B99DFF-9FB1-4FDD-B1BC-A5AB910E199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F837E6-62AE-4EDA-B04A-36FBC7E2731C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110880" y="1080000"/>
            <a:ext cx="5821200" cy="1828080"/>
          </a:xfrm>
          <a:prstGeom prst="rect">
            <a:avLst/>
          </a:prstGeom>
          <a:ln w="0">
            <a:noFill/>
          </a:ln>
        </p:spPr>
      </p:pic>
      <p:sp>
        <p:nvSpPr>
          <p:cNvPr id="229" name=""/>
          <p:cNvSpPr/>
          <p:nvPr/>
        </p:nvSpPr>
        <p:spPr>
          <a:xfrm flipH="1" rot="16198800">
            <a:off x="6282360" y="2160360"/>
            <a:ext cx="910800" cy="549720"/>
          </a:xfrm>
          <a:custGeom>
            <a:avLst/>
            <a:gdLst>
              <a:gd name="textAreaLeft" fmla="*/ -3960 w 910800"/>
              <a:gd name="textAreaRight" fmla="*/ 914760 w 910800"/>
              <a:gd name="textAreaTop" fmla="*/ 0 h 549720"/>
              <a:gd name="textAreaBottom" fmla="*/ 557640 h 54972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5400000" y="3060000"/>
            <a:ext cx="341208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 Tableau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ne garde que la value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"/>
          <p:cNvSpPr/>
          <p:nvPr/>
        </p:nvSpPr>
        <p:spPr>
          <a:xfrm>
            <a:off x="180000" y="720000"/>
            <a:ext cx="395208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Summary au propre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"/>
          <p:cNvSpPr/>
          <p:nvPr/>
        </p:nvSpPr>
        <p:spPr>
          <a:xfrm flipH="1" rot="21576600">
            <a:off x="6246360" y="3954240"/>
            <a:ext cx="734400" cy="736560"/>
          </a:xfrm>
          <a:custGeom>
            <a:avLst/>
            <a:gdLst>
              <a:gd name="textAreaLeft" fmla="*/ -3960 w 734400"/>
              <a:gd name="textAreaRight" fmla="*/ 738360 w 734400"/>
              <a:gd name="textAreaTop" fmla="*/ 0 h 736560"/>
              <a:gd name="textAreaBottom" fmla="*/ 744480 h 73656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2"/>
          <a:stretch/>
        </p:blipFill>
        <p:spPr>
          <a:xfrm>
            <a:off x="339120" y="4895640"/>
            <a:ext cx="8271720" cy="774720"/>
          </a:xfrm>
          <a:prstGeom prst="rect">
            <a:avLst/>
          </a:prstGeom>
          <a:ln w="0">
            <a:noFill/>
          </a:ln>
        </p:spPr>
      </p:pic>
      <p:sp>
        <p:nvSpPr>
          <p:cNvPr id="234" name=""/>
          <p:cNvSpPr/>
          <p:nvPr/>
        </p:nvSpPr>
        <p:spPr>
          <a:xfrm>
            <a:off x="360000" y="4320000"/>
            <a:ext cx="4132080" cy="4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 de sortie (non-preprocess)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"/>
          <p:cNvSpPr/>
          <p:nvPr/>
        </p:nvSpPr>
        <p:spPr>
          <a:xfrm>
            <a:off x="869508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027D2EE-E5D5-4190-8A09-49DFF07EE6A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A477B9B-BA59-42C9-82A3-AA9FB0B06347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"/>
          <p:cNvSpPr/>
          <p:nvPr/>
        </p:nvSpPr>
        <p:spPr>
          <a:xfrm>
            <a:off x="0" y="720000"/>
            <a:ext cx="19720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"/>
          <p:cNvSpPr/>
          <p:nvPr/>
        </p:nvSpPr>
        <p:spPr>
          <a:xfrm>
            <a:off x="487080" y="2713680"/>
            <a:ext cx="3052080" cy="85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Cosinus annule les normes avec L2 → Sklearn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"/>
          <p:cNvSpPr/>
          <p:nvPr/>
        </p:nvSpPr>
        <p:spPr>
          <a:xfrm>
            <a:off x="4807080" y="2755440"/>
            <a:ext cx="2692080" cy="85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Cosine = Produit Scalaire &amp; L2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799920" y="1653120"/>
            <a:ext cx="7472160" cy="872640"/>
          </a:xfrm>
          <a:prstGeom prst="rect">
            <a:avLst/>
          </a:prstGeom>
          <a:ln w="0">
            <a:noFill/>
          </a:ln>
        </p:spPr>
      </p:pic>
      <p:sp>
        <p:nvSpPr>
          <p:cNvPr id="240" name=""/>
          <p:cNvSpPr/>
          <p:nvPr/>
        </p:nvSpPr>
        <p:spPr>
          <a:xfrm>
            <a:off x="1440000" y="3627720"/>
            <a:ext cx="6130080" cy="68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Même avec double requête ou plus, un simple produit scalaire suffit, on peut remplacer ça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460800" y="4428000"/>
            <a:ext cx="7451640" cy="244440"/>
          </a:xfrm>
          <a:prstGeom prst="rect">
            <a:avLst/>
          </a:prstGeom>
          <a:ln w="0">
            <a:noFill/>
          </a:ln>
        </p:spPr>
      </p:pic>
      <p:sp>
        <p:nvSpPr>
          <p:cNvPr id="242" name=""/>
          <p:cNvSpPr/>
          <p:nvPr/>
        </p:nvSpPr>
        <p:spPr>
          <a:xfrm>
            <a:off x="1440000" y="4860000"/>
            <a:ext cx="107244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ça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3"/>
          <a:stretch/>
        </p:blipFill>
        <p:spPr>
          <a:xfrm>
            <a:off x="1800000" y="5220000"/>
            <a:ext cx="4949640" cy="352440"/>
          </a:xfrm>
          <a:prstGeom prst="rect">
            <a:avLst/>
          </a:prstGeom>
          <a:ln w="0">
            <a:noFill/>
          </a:ln>
        </p:spPr>
      </p:pic>
      <p:sp>
        <p:nvSpPr>
          <p:cNvPr id="244" name=""/>
          <p:cNvSpPr/>
          <p:nvPr/>
        </p:nvSpPr>
        <p:spPr>
          <a:xfrm>
            <a:off x="756000" y="5760000"/>
            <a:ext cx="71924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C’est toujours une similarité cosinus mais sans le principe de norme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869508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A29F905-7D64-4D15-B47E-008EA028C53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707857-9C7B-405A-8D3E-D5A5FC107FA2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"/>
          <p:cNvSpPr/>
          <p:nvPr/>
        </p:nvSpPr>
        <p:spPr>
          <a:xfrm>
            <a:off x="0" y="720000"/>
            <a:ext cx="17920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Streamlit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88200" y="1509480"/>
            <a:ext cx="4223880" cy="1362600"/>
          </a:xfrm>
          <a:prstGeom prst="rect">
            <a:avLst/>
          </a:prstGeom>
          <a:ln w="0">
            <a:noFill/>
          </a:ln>
        </p:spPr>
      </p:pic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4500000" y="180000"/>
            <a:ext cx="4132080" cy="3328200"/>
          </a:xfrm>
          <a:prstGeom prst="rect">
            <a:avLst/>
          </a:prstGeom>
          <a:ln w="0">
            <a:noFill/>
          </a:ln>
        </p:spPr>
      </p:pic>
      <p:pic>
        <p:nvPicPr>
          <p:cNvPr id="249" name="" descr=""/>
          <p:cNvPicPr/>
          <p:nvPr/>
        </p:nvPicPr>
        <p:blipFill>
          <a:blip r:embed="rId3"/>
          <a:stretch/>
        </p:blipFill>
        <p:spPr>
          <a:xfrm>
            <a:off x="360000" y="3600000"/>
            <a:ext cx="6735960" cy="2354040"/>
          </a:xfrm>
          <a:prstGeom prst="rect">
            <a:avLst/>
          </a:prstGeom>
          <a:ln w="0">
            <a:noFill/>
          </a:ln>
        </p:spPr>
      </p:pic>
      <p:sp>
        <p:nvSpPr>
          <p:cNvPr id="250" name=""/>
          <p:cNvSpPr/>
          <p:nvPr/>
        </p:nvSpPr>
        <p:spPr>
          <a:xfrm>
            <a:off x="869508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AFC8F0C-F8F2-4405-AE22-13FE9D02607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FCDF02-25FD-4459-9B57-D4D8130A9EC3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"/>
          <p:cNvSpPr/>
          <p:nvPr/>
        </p:nvSpPr>
        <p:spPr>
          <a:xfrm>
            <a:off x="0" y="720000"/>
            <a:ext cx="197208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Côté dev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1800000" y="900000"/>
            <a:ext cx="5590080" cy="1272600"/>
          </a:xfrm>
          <a:prstGeom prst="rect">
            <a:avLst/>
          </a:prstGeom>
          <a:ln w="0">
            <a:noFill/>
          </a:ln>
        </p:spPr>
      </p:pic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1787040" y="2520000"/>
            <a:ext cx="5513040" cy="3232080"/>
          </a:xfrm>
          <a:prstGeom prst="rect">
            <a:avLst/>
          </a:prstGeom>
          <a:ln w="0">
            <a:noFill/>
          </a:ln>
        </p:spPr>
      </p:pic>
      <p:sp>
        <p:nvSpPr>
          <p:cNvPr id="254" name=""/>
          <p:cNvSpPr/>
          <p:nvPr/>
        </p:nvSpPr>
        <p:spPr>
          <a:xfrm>
            <a:off x="869508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34A49A8-B658-4A5A-99EB-BB050BA5E66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372254-7DB1-4C3D-9B11-FE06C5D3FC69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"/>
          <p:cNvSpPr/>
          <p:nvPr/>
        </p:nvSpPr>
        <p:spPr>
          <a:xfrm>
            <a:off x="180000" y="720000"/>
            <a:ext cx="32320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 avec 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"/>
          <p:cNvSpPr/>
          <p:nvPr/>
        </p:nvSpPr>
        <p:spPr>
          <a:xfrm>
            <a:off x="2340000" y="1080000"/>
            <a:ext cx="32320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Création de matrices denses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"/>
          <p:cNvSpPr/>
          <p:nvPr/>
        </p:nvSpPr>
        <p:spPr>
          <a:xfrm>
            <a:off x="3600000" y="1620000"/>
            <a:ext cx="532080" cy="89208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900000" y="2340000"/>
            <a:ext cx="5752080" cy="110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d’embedding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-OpenAiEmbedding : Clé OpenAI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-Sentence-transformes : HuggingFace : Gratuit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3600000" y="3240000"/>
            <a:ext cx="532080" cy="89208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1080000" y="4320000"/>
            <a:ext cx="6112080" cy="136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-FAISS 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-Chroma (intégré à langchain)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Structure optimisé : Recherche plus rapide + Persistance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6120000" y="1850040"/>
            <a:ext cx="2872440" cy="264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Word2Vec: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itère sur: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-Prendre un contexte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-Prédire un mot central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-Ajuster les poids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=CBOW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Ou on inverse contexte et mot central = Skip-Gram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>
            <a:off x="8460000" y="6406200"/>
            <a:ext cx="6627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940877D-2EF4-4F40-9107-FB26C8DCE3C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 rot="18273000">
            <a:off x="5317560" y="1468800"/>
            <a:ext cx="532080" cy="89208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"/>
          <p:cNvSpPr/>
          <p:nvPr/>
        </p:nvSpPr>
        <p:spPr>
          <a:xfrm rot="2220000">
            <a:off x="5362560" y="3847320"/>
            <a:ext cx="532080" cy="89208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800727-007D-430A-8324-8B0AFE5FBF08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540000" y="1440000"/>
            <a:ext cx="7608960" cy="4132440"/>
          </a:xfrm>
          <a:prstGeom prst="rect">
            <a:avLst/>
          </a:prstGeom>
          <a:ln w="0">
            <a:noFill/>
          </a:ln>
        </p:spPr>
      </p:pic>
      <p:sp>
        <p:nvSpPr>
          <p:cNvPr id="266" name=""/>
          <p:cNvSpPr/>
          <p:nvPr/>
        </p:nvSpPr>
        <p:spPr>
          <a:xfrm>
            <a:off x="180000" y="720000"/>
            <a:ext cx="19724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Schéma de l’appli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"/>
          <p:cNvSpPr/>
          <p:nvPr/>
        </p:nvSpPr>
        <p:spPr>
          <a:xfrm>
            <a:off x="8695080" y="6431400"/>
            <a:ext cx="4773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3463376-7290-4F9D-A7F8-F8F11142935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7E4BFE-3BF8-4D61-B0B5-818DD0545C16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"/>
          <p:cNvSpPr/>
          <p:nvPr/>
        </p:nvSpPr>
        <p:spPr>
          <a:xfrm>
            <a:off x="1260000" y="1980000"/>
            <a:ext cx="6469920" cy="348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5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8474760" y="6432480"/>
            <a:ext cx="6627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3A08BEE-DE56-4AB1-9480-E94C935C843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217E5E-FA32-4D68-9990-FA0BFEE09120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"/>
          <p:cNvSpPr/>
          <p:nvPr/>
        </p:nvSpPr>
        <p:spPr>
          <a:xfrm>
            <a:off x="180000" y="720000"/>
            <a:ext cx="197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(base)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651240" y="1251000"/>
            <a:ext cx="6737040" cy="4313520"/>
          </a:xfrm>
          <a:prstGeom prst="rect">
            <a:avLst/>
          </a:prstGeom>
          <a:ln w="0">
            <a:noFill/>
          </a:ln>
        </p:spPr>
      </p:pic>
      <p:sp>
        <p:nvSpPr>
          <p:cNvPr id="272" name=""/>
          <p:cNvSpPr/>
          <p:nvPr/>
        </p:nvSpPr>
        <p:spPr>
          <a:xfrm>
            <a:off x="8640000" y="6432480"/>
            <a:ext cx="6627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384642B-46A0-4616-966A-6C8BDF0BADD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4762C8-4839-49A4-8E47-4A34AB39FB96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"/>
          <p:cNvSpPr/>
          <p:nvPr/>
        </p:nvSpPr>
        <p:spPr>
          <a:xfrm>
            <a:off x="683640" y="1537560"/>
            <a:ext cx="7769520" cy="61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Passage en minuscules et suppression des accents et caractères non ASCII, de la ponctuation et des espaces multiples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180000" y="720000"/>
            <a:ext cx="1793160" cy="59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du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635400" y="2304000"/>
            <a:ext cx="5585760" cy="21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Digits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d’espaces entre chiffres et lettres collés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123abc → 123 abc, abc123 → abc 123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Remplacement des nombres isolés par le mot "digit"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45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Fusion de séquences "digit digit" répétées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 digit digit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"/>
          <p:cNvSpPr/>
          <p:nvPr/>
        </p:nvSpPr>
        <p:spPr>
          <a:xfrm>
            <a:off x="614880" y="5040000"/>
            <a:ext cx="6326280" cy="59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 + 'patient', 'patients', 'study', 'studies', 'treatment', 'trial', 'clinical'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5760000" y="3717720"/>
            <a:ext cx="2574360" cy="59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Lemmatization : treatments → 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635400" y="4257720"/>
            <a:ext cx="5068800" cy="59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COPD → chronic obstructive pulmonary disease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>
            <a:off x="8690760" y="6432480"/>
            <a:ext cx="6627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3134812-797F-480F-A746-7E7F0C00339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859031-B905-49C4-A321-CFCAAA40DDBB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/>
          </p:nvPr>
        </p:nvSpPr>
        <p:spPr>
          <a:xfrm>
            <a:off x="647640" y="836640"/>
            <a:ext cx="6001920" cy="9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Extraire le texte des DOCX en JSON.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Utilisation de fitz / pymupdf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7920" cy="3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Travaux sur les DOCX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"/>
          <p:cNvSpPr/>
          <p:nvPr/>
        </p:nvSpPr>
        <p:spPr>
          <a:xfrm>
            <a:off x="1440000" y="1980000"/>
            <a:ext cx="68295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get_text(‘blocs’)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get_text(‘texts’)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540000" y="2520000"/>
            <a:ext cx="3769560" cy="23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Blocs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Blocs de textes/Images/Tableau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n’est pas entièrement dedans (textes)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-Censé retirer Tableaux/Images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"/>
          <p:cNvSpPr/>
          <p:nvPr/>
        </p:nvSpPr>
        <p:spPr>
          <a:xfrm>
            <a:off x="5040000" y="2520000"/>
            <a:ext cx="3769560" cy="21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Rect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Coordonnées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est dedans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Retire les footer/header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500000" y="1980000"/>
            <a:ext cx="360" cy="30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2772000" y="5593320"/>
            <a:ext cx="340956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https://pymupdf.readthedocs.io/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"/>
          <p:cNvSpPr/>
          <p:nvPr/>
        </p:nvSpPr>
        <p:spPr>
          <a:xfrm>
            <a:off x="8820360" y="6431040"/>
            <a:ext cx="37080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A9004A3-931B-4F99-B1AF-483CA424B9F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B4902B-7D62-4D2C-9BE7-B1D38323D86E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"/>
          <p:cNvSpPr/>
          <p:nvPr/>
        </p:nvSpPr>
        <p:spPr>
          <a:xfrm>
            <a:off x="180000" y="720000"/>
            <a:ext cx="269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(Preprocessing)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1080000" y="1260000"/>
            <a:ext cx="6759720" cy="4168800"/>
          </a:xfrm>
          <a:prstGeom prst="rect">
            <a:avLst/>
          </a:prstGeom>
          <a:ln w="0">
            <a:noFill/>
          </a:ln>
        </p:spPr>
      </p:pic>
      <p:sp>
        <p:nvSpPr>
          <p:cNvPr id="282" name=""/>
          <p:cNvSpPr/>
          <p:nvPr/>
        </p:nvSpPr>
        <p:spPr>
          <a:xfrm>
            <a:off x="8690760" y="6432480"/>
            <a:ext cx="6627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3939540-F42E-4072-B86B-BDE8396520C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FD8E75-65B1-4037-8FBD-628412DF45CA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"/>
          <p:cNvSpPr/>
          <p:nvPr/>
        </p:nvSpPr>
        <p:spPr>
          <a:xfrm>
            <a:off x="180000" y="720000"/>
            <a:ext cx="17931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180000" y="1351440"/>
            <a:ext cx="5799240" cy="3861720"/>
          </a:xfrm>
          <a:prstGeom prst="rect">
            <a:avLst/>
          </a:prstGeom>
          <a:ln w="0">
            <a:noFill/>
          </a:ln>
        </p:spPr>
      </p:pic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>
            <a:off x="6120000" y="1440000"/>
            <a:ext cx="2751120" cy="2103480"/>
          </a:xfrm>
          <a:prstGeom prst="rect">
            <a:avLst/>
          </a:prstGeom>
          <a:ln w="0">
            <a:noFill/>
          </a:ln>
        </p:spPr>
      </p:pic>
      <p:sp>
        <p:nvSpPr>
          <p:cNvPr id="286" name=""/>
          <p:cNvSpPr/>
          <p:nvPr/>
        </p:nvSpPr>
        <p:spPr>
          <a:xfrm>
            <a:off x="8690760" y="6414480"/>
            <a:ext cx="6627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C8B8741-2F60-4E2B-A9A1-99174A17EAE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32C8C1-2E80-422E-9A26-B1F7595E0E19}" type="slidenum">
              <a:t>51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"/>
          <p:cNvSpPr/>
          <p:nvPr/>
        </p:nvSpPr>
        <p:spPr>
          <a:xfrm>
            <a:off x="0" y="581760"/>
            <a:ext cx="6473160" cy="85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Clean avec max=0.95 (retire les termes apparaissant dans plus de 95 % des 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1110960" y="1260000"/>
            <a:ext cx="6965640" cy="438228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/>
          <p:nvPr/>
        </p:nvSpPr>
        <p:spPr>
          <a:xfrm>
            <a:off x="8640000" y="6414480"/>
            <a:ext cx="6627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46A00E6-EDB8-4161-A5AD-49C2181C4EE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865D7A-8CF7-473B-86F6-B3728E3DF75D}" type="slidenum">
              <a:t>52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"/>
          <p:cNvSpPr/>
          <p:nvPr/>
        </p:nvSpPr>
        <p:spPr>
          <a:xfrm>
            <a:off x="0" y="581760"/>
            <a:ext cx="21531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Idées/Propositions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540000" y="1023120"/>
            <a:ext cx="5508000" cy="3650040"/>
          </a:xfrm>
          <a:prstGeom prst="rect">
            <a:avLst/>
          </a:prstGeom>
          <a:ln w="0">
            <a:noFill/>
          </a:ln>
        </p:spPr>
      </p:pic>
      <p:pic>
        <p:nvPicPr>
          <p:cNvPr id="292" name="" descr=""/>
          <p:cNvPicPr/>
          <p:nvPr/>
        </p:nvPicPr>
        <p:blipFill>
          <a:blip r:embed="rId2"/>
          <a:stretch/>
        </p:blipFill>
        <p:spPr>
          <a:xfrm>
            <a:off x="2606040" y="4860000"/>
            <a:ext cx="5307120" cy="1073160"/>
          </a:xfrm>
          <a:prstGeom prst="rect">
            <a:avLst/>
          </a:prstGeom>
          <a:ln w="0">
            <a:noFill/>
          </a:ln>
        </p:spPr>
      </p:pic>
      <p:sp>
        <p:nvSpPr>
          <p:cNvPr id="293" name=""/>
          <p:cNvSpPr/>
          <p:nvPr/>
        </p:nvSpPr>
        <p:spPr>
          <a:xfrm>
            <a:off x="8690760" y="6432480"/>
            <a:ext cx="6627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73CE676-1801-41C4-AE1B-462C7C326F0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5F8B50-BC60-4740-8D92-8379D4B8EB96}" type="slidenum">
              <a:t>53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1150560" y="1080000"/>
            <a:ext cx="6942600" cy="4907880"/>
          </a:xfrm>
          <a:prstGeom prst="rect">
            <a:avLst/>
          </a:prstGeom>
          <a:ln w="0">
            <a:noFill/>
          </a:ln>
        </p:spPr>
      </p:pic>
      <p:sp>
        <p:nvSpPr>
          <p:cNvPr id="295" name=""/>
          <p:cNvSpPr/>
          <p:nvPr/>
        </p:nvSpPr>
        <p:spPr>
          <a:xfrm>
            <a:off x="0" y="720000"/>
            <a:ext cx="395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mot distinctif d’une étude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"/>
          <p:cNvSpPr/>
          <p:nvPr/>
        </p:nvSpPr>
        <p:spPr>
          <a:xfrm>
            <a:off x="8690760" y="6432480"/>
            <a:ext cx="6627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1A714D1-0AD3-4769-A9C4-258DBF59F0C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1E4067-07BC-4DAA-9ADB-49A08EB6E6F5}" type="slidenum">
              <a:t>54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"/>
          <p:cNvSpPr/>
          <p:nvPr/>
        </p:nvSpPr>
        <p:spPr>
          <a:xfrm>
            <a:off x="180000" y="720000"/>
            <a:ext cx="143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"/>
          <p:cNvSpPr/>
          <p:nvPr/>
        </p:nvSpPr>
        <p:spPr>
          <a:xfrm>
            <a:off x="360000" y="1260000"/>
            <a:ext cx="4133160" cy="7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 Summary sans preprocessing + rajout des titres de chapitres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540000" y="1980000"/>
            <a:ext cx="4313160" cy="85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Hugging face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sentence-transformers/all-MiniLM-L6-v2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360000" y="2637720"/>
            <a:ext cx="4565160" cy="59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Texte → vecteur dense →384 dimensions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préentrainé : 6 couches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"/>
          <p:cNvSpPr/>
          <p:nvPr/>
        </p:nvSpPr>
        <p:spPr>
          <a:xfrm>
            <a:off x="-180000" y="3240000"/>
            <a:ext cx="62931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Multi-head attention : mot → vecteur → mot qui l’entoure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"/>
          <p:cNvSpPr/>
          <p:nvPr/>
        </p:nvSpPr>
        <p:spPr>
          <a:xfrm>
            <a:off x="576000" y="3681720"/>
            <a:ext cx="4313160" cy="59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Normalisation + Résiduels : améliore la vitesse et ne perd pas d’informations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"/>
          <p:cNvSpPr/>
          <p:nvPr/>
        </p:nvSpPr>
        <p:spPr>
          <a:xfrm>
            <a:off x="0" y="4361760"/>
            <a:ext cx="5393160" cy="85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feed-forward (FFN) : réinterprète chaque mot individuellement, en tenant compte du contexte déjà appris.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>
            <a:off x="720000" y="5400000"/>
            <a:ext cx="4313160" cy="59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 fois → Mean Pooling pour un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5868000" y="2160000"/>
            <a:ext cx="305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 et calcul :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5904000" y="2700000"/>
            <a:ext cx="3233160" cy="21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Facebook AI Similarity Search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Indexation des vecteurs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Résultat des embeddings stocké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 plat / quantification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Recherche rapide de similarité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"/>
          <p:cNvSpPr/>
          <p:nvPr/>
        </p:nvSpPr>
        <p:spPr>
          <a:xfrm>
            <a:off x="8690760" y="6432480"/>
            <a:ext cx="6627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FEE6E3A-2A1C-48DA-8277-280366F3AAF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83FF35-B20D-48BA-B89C-4CBF751D83DD}" type="slidenum">
              <a:t>55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720000" y="1260000"/>
            <a:ext cx="6980760" cy="3521160"/>
          </a:xfrm>
          <a:prstGeom prst="rect">
            <a:avLst/>
          </a:prstGeom>
          <a:ln w="0">
            <a:noFill/>
          </a:ln>
        </p:spPr>
      </p:pic>
      <p:sp>
        <p:nvSpPr>
          <p:cNvPr id="309" name=""/>
          <p:cNvSpPr/>
          <p:nvPr/>
        </p:nvSpPr>
        <p:spPr>
          <a:xfrm>
            <a:off x="180000" y="720000"/>
            <a:ext cx="269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Premier code :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>
            <a:off x="180000" y="5040000"/>
            <a:ext cx="431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trouvé mieux que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peut choisir un autre modèle que L6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>
            <a:off x="8690760" y="6432480"/>
            <a:ext cx="6627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B950299-E182-46A0-81AA-ECACFFD6BEE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651C7A-53F9-49E4-9EFD-D7AA966B55FF}" type="slidenum">
              <a:t>56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"/>
          <p:cNvSpPr/>
          <p:nvPr/>
        </p:nvSpPr>
        <p:spPr>
          <a:xfrm>
            <a:off x="304920" y="1191240"/>
            <a:ext cx="868824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all-MiniLM-L6-v2 : Un modèle léger avec 6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all-MiniLM-L12-v2 : Une version avec 12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all-mpnet-base-v2 : Un modèle basé sur MPNet, qui est une version améliorée de BERT.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"/>
          <p:cNvSpPr/>
          <p:nvPr/>
        </p:nvSpPr>
        <p:spPr>
          <a:xfrm>
            <a:off x="1080000" y="2520000"/>
            <a:ext cx="611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STS Benchmark en anglais. Ce jeu de données contient des paires de phrases annotées avec un score de similarité entre 0 et 5.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4" name="" descr=""/>
          <p:cNvPicPr/>
          <p:nvPr/>
        </p:nvPicPr>
        <p:blipFill>
          <a:blip r:embed="rId1"/>
          <a:stretch/>
        </p:blipFill>
        <p:spPr>
          <a:xfrm>
            <a:off x="1440000" y="3420000"/>
            <a:ext cx="4853160" cy="2235960"/>
          </a:xfrm>
          <a:prstGeom prst="rect">
            <a:avLst/>
          </a:prstGeom>
          <a:ln w="0">
            <a:noFill/>
          </a:ln>
        </p:spPr>
      </p:pic>
      <p:sp>
        <p:nvSpPr>
          <p:cNvPr id="315" name=""/>
          <p:cNvSpPr/>
          <p:nvPr/>
        </p:nvSpPr>
        <p:spPr>
          <a:xfrm>
            <a:off x="8690760" y="6432480"/>
            <a:ext cx="6627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1CE2B31-36FB-4AA2-B489-1B11750970C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1ECA3E-1876-49DC-919B-D060DE16ACAC}" type="slidenum">
              <a:t>57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" descr=""/>
          <p:cNvPicPr/>
          <p:nvPr/>
        </p:nvPicPr>
        <p:blipFill>
          <a:blip r:embed="rId1"/>
          <a:srcRect l="0" t="0" r="36300" b="0"/>
          <a:stretch/>
        </p:blipFill>
        <p:spPr>
          <a:xfrm>
            <a:off x="258120" y="1185120"/>
            <a:ext cx="3695040" cy="2768040"/>
          </a:xfrm>
          <a:prstGeom prst="rect">
            <a:avLst/>
          </a:prstGeom>
          <a:ln w="0">
            <a:noFill/>
          </a:ln>
        </p:spPr>
      </p:pic>
      <p:sp>
        <p:nvSpPr>
          <p:cNvPr id="317" name=""/>
          <p:cNvSpPr/>
          <p:nvPr/>
        </p:nvSpPr>
        <p:spPr>
          <a:xfrm>
            <a:off x="180000" y="720000"/>
            <a:ext cx="30531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 avec mpnet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4140000" y="1260000"/>
            <a:ext cx="4680000" cy="2333160"/>
          </a:xfrm>
          <a:prstGeom prst="rect">
            <a:avLst/>
          </a:prstGeom>
          <a:ln w="0">
            <a:noFill/>
          </a:ln>
        </p:spPr>
      </p:pic>
      <p:sp>
        <p:nvSpPr>
          <p:cNvPr id="319" name=""/>
          <p:cNvSpPr/>
          <p:nvPr/>
        </p:nvSpPr>
        <p:spPr>
          <a:xfrm>
            <a:off x="180000" y="4313520"/>
            <a:ext cx="8466120" cy="16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permute les positions des mots, comme dans XLNet pour l’attention.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masque certains mots, comme dans BERT.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 modèle doit prédire les mots masqués en tenant compte de l’ordre appris via la permutation.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8690760" y="6414480"/>
            <a:ext cx="6627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A0C2E28-9E05-45C7-8804-156D0BC292E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74C07D-F52A-484D-9F43-49DBE8F11505}" type="slidenum">
              <a:t>58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"/>
          <p:cNvSpPr/>
          <p:nvPr/>
        </p:nvSpPr>
        <p:spPr>
          <a:xfrm>
            <a:off x="720000" y="4569840"/>
            <a:ext cx="3053520" cy="110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 :</a:t>
            </a:r>
            <a:br>
              <a:rPr sz="1800"/>
            </a:b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Code très simpliste, on fait tout avec des packages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80000" y="4569840"/>
            <a:ext cx="3053520" cy="136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 à faire manuellement car mpnet → Coupe les phrases à 384 mots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180000" y="720000"/>
            <a:ext cx="197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Comparaison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360000" y="1620000"/>
            <a:ext cx="2693520" cy="136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breast cancer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0.20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0.44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5040000" y="1620000"/>
            <a:ext cx="2693520" cy="136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lung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0.08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0.38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720000" y="2880000"/>
            <a:ext cx="6833520" cy="110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Score très proche et pas vraiment descriptif (bon ou mauvais) : Améliorable sur plusieurs aspects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 : Score un peu plus marqué + On voit les résultats concret : peu améliorables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"/>
          <p:cNvSpPr/>
          <p:nvPr/>
        </p:nvSpPr>
        <p:spPr>
          <a:xfrm>
            <a:off x="8690760" y="6414480"/>
            <a:ext cx="6627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443A74C-5D35-453C-A114-DC1950A9C4B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92B011-BE71-48F8-B034-1CB029E790F0}" type="slidenum">
              <a:t>59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7920" cy="3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Les fichiers TXTs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"/>
          <p:cNvSpPr/>
          <p:nvPr/>
        </p:nvSpPr>
        <p:spPr>
          <a:xfrm>
            <a:off x="360000" y="1080000"/>
            <a:ext cx="35895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Séparation en Français et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"/>
          <p:cNvSpPr/>
          <p:nvPr/>
        </p:nvSpPr>
        <p:spPr>
          <a:xfrm>
            <a:off x="4680000" y="1080000"/>
            <a:ext cx="3589560" cy="70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 uniquement sur les textes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"/>
          <p:cNvSpPr/>
          <p:nvPr/>
        </p:nvSpPr>
        <p:spPr>
          <a:xfrm>
            <a:off x="380880" y="2257920"/>
            <a:ext cx="8428680" cy="187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Détection de la langue grâce à un package : langdetect 1.0.9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prend une partie du texte au milieu du documents pour ne pas fausser les résultats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detect_langs(text[5000:20000])[0]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Vérification manuelle des résultats : 100 % de réussite sur 41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360000" y="4500000"/>
            <a:ext cx="7909560" cy="106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Sortie brouillons du texte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Saut de lignes aléatoires, un mot par lignes, récupération des tableaux, etc.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"/>
          <p:cNvSpPr/>
          <p:nvPr/>
        </p:nvSpPr>
        <p:spPr>
          <a:xfrm>
            <a:off x="8820360" y="6431040"/>
            <a:ext cx="37080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3178704-A0E1-40EC-ADEA-904276B3DBE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D40470-8CD4-476D-A567-5671450E391D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"/>
          <p:cNvSpPr/>
          <p:nvPr/>
        </p:nvSpPr>
        <p:spPr>
          <a:xfrm>
            <a:off x="1260000" y="1980000"/>
            <a:ext cx="6469920" cy="348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6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16/05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8474760" y="6432480"/>
            <a:ext cx="6627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B689AEC-5DA9-47D3-A4F9-1B451A0BB6FB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A16D59-B7A6-46DA-A17F-A10E6E959F41}" type="slidenum">
              <a:t>60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"/>
          <p:cNvSpPr/>
          <p:nvPr/>
        </p:nvSpPr>
        <p:spPr>
          <a:xfrm>
            <a:off x="8691120" y="6432840"/>
            <a:ext cx="6627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B53A041-8552-49FE-ACF6-95FC8CA775C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"/>
          <p:cNvSpPr/>
          <p:nvPr/>
        </p:nvSpPr>
        <p:spPr>
          <a:xfrm>
            <a:off x="180000" y="720000"/>
            <a:ext cx="179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Transformation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271440" y="2594160"/>
            <a:ext cx="4853520" cy="7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Amélioration du frontend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Affichage sur 2 colonnes avec titres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"/>
          <p:cNvSpPr/>
          <p:nvPr/>
        </p:nvSpPr>
        <p:spPr>
          <a:xfrm>
            <a:off x="5400000" y="1260000"/>
            <a:ext cx="269388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Preprocessed Requête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=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"/>
          <p:cNvSpPr/>
          <p:nvPr/>
        </p:nvSpPr>
        <p:spPr>
          <a:xfrm>
            <a:off x="5544000" y="2160000"/>
            <a:ext cx="35938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Score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Passage à une échelle sur 100 %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266760" y="1260000"/>
            <a:ext cx="4407120" cy="12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Summary Propre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Retravail sur les sections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Retirer : Clinical Sites,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Sponsor, etc...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"/>
          <p:cNvSpPr/>
          <p:nvPr/>
        </p:nvSpPr>
        <p:spPr>
          <a:xfrm>
            <a:off x="8690760" y="6683760"/>
            <a:ext cx="6627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9D1B49D-F006-4505-9E36-9CA0EB57D5A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1"/>
          <a:stretch/>
        </p:blipFill>
        <p:spPr>
          <a:xfrm>
            <a:off x="5901480" y="2799000"/>
            <a:ext cx="3092400" cy="2954880"/>
          </a:xfrm>
          <a:prstGeom prst="rect">
            <a:avLst/>
          </a:prstGeom>
          <a:ln w="0">
            <a:noFill/>
          </a:ln>
        </p:spPr>
      </p:pic>
      <p:pic>
        <p:nvPicPr>
          <p:cNvPr id="338" name="" descr=""/>
          <p:cNvPicPr/>
          <p:nvPr/>
        </p:nvPicPr>
        <p:blipFill>
          <a:blip r:embed="rId2"/>
          <a:stretch/>
        </p:blipFill>
        <p:spPr>
          <a:xfrm>
            <a:off x="25200" y="3285000"/>
            <a:ext cx="5728680" cy="1352880"/>
          </a:xfrm>
          <a:prstGeom prst="rect">
            <a:avLst/>
          </a:prstGeom>
          <a:ln w="0">
            <a:noFill/>
          </a:ln>
        </p:spPr>
      </p:pic>
      <p:sp>
        <p:nvSpPr>
          <p:cNvPr id="339" name=""/>
          <p:cNvSpPr/>
          <p:nvPr/>
        </p:nvSpPr>
        <p:spPr>
          <a:xfrm>
            <a:off x="222840" y="5040000"/>
            <a:ext cx="4853520" cy="7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Réécriture des fonctions dense/sparse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Chargement des JSON proprement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D90AD4-34C0-4E0A-8E66-9E33052F9B75}" type="slidenum">
              <a:t>61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"/>
          <p:cNvSpPr/>
          <p:nvPr/>
        </p:nvSpPr>
        <p:spPr>
          <a:xfrm>
            <a:off x="8691120" y="6432840"/>
            <a:ext cx="6627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7367195-8AB5-47F6-A121-2565B82CF80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180000" y="720000"/>
            <a:ext cx="34138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Mise au propre des codes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Commentaires + Arborescence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2" name="" descr=""/>
          <p:cNvPicPr/>
          <p:nvPr/>
        </p:nvPicPr>
        <p:blipFill>
          <a:blip r:embed="rId1"/>
          <a:stretch/>
        </p:blipFill>
        <p:spPr>
          <a:xfrm>
            <a:off x="298440" y="1332000"/>
            <a:ext cx="8551440" cy="4740840"/>
          </a:xfrm>
          <a:prstGeom prst="rect">
            <a:avLst/>
          </a:prstGeom>
          <a:ln w="0">
            <a:noFill/>
          </a:ln>
        </p:spPr>
      </p:pic>
      <p:sp>
        <p:nvSpPr>
          <p:cNvPr id="343" name=""/>
          <p:cNvSpPr/>
          <p:nvPr/>
        </p:nvSpPr>
        <p:spPr>
          <a:xfrm>
            <a:off x="5544000" y="729720"/>
            <a:ext cx="3593880" cy="59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potentielle des Vectorizer.py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C659C5-0721-49CC-AA14-A2C140B002B8}" type="slidenum">
              <a:t>62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"/>
          <p:cNvSpPr/>
          <p:nvPr/>
        </p:nvSpPr>
        <p:spPr>
          <a:xfrm>
            <a:off x="8691120" y="6432840"/>
            <a:ext cx="6627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C232BF0-5A68-41F0-B135-7AA68B59AE2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180000" y="720000"/>
            <a:ext cx="323388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 de l’embedding dense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"/>
          <p:cNvSpPr/>
          <p:nvPr/>
        </p:nvSpPr>
        <p:spPr>
          <a:xfrm>
            <a:off x="180000" y="1368000"/>
            <a:ext cx="863388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entre requête et chaque section : On prend le max pour top_k étude (10)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>
            <a:off x="161280" y="1899360"/>
            <a:ext cx="3072600" cy="43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affiche le score trouvé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" name="" descr=""/>
          <p:cNvPicPr/>
          <p:nvPr/>
        </p:nvPicPr>
        <p:blipFill>
          <a:blip r:embed="rId1"/>
          <a:stretch/>
        </p:blipFill>
        <p:spPr>
          <a:xfrm>
            <a:off x="180000" y="2340000"/>
            <a:ext cx="5762160" cy="465840"/>
          </a:xfrm>
          <a:prstGeom prst="rect">
            <a:avLst/>
          </a:prstGeom>
          <a:ln w="0">
            <a:noFill/>
          </a:ln>
        </p:spPr>
      </p:pic>
      <p:sp>
        <p:nvSpPr>
          <p:cNvPr id="349" name=""/>
          <p:cNvSpPr/>
          <p:nvPr/>
        </p:nvSpPr>
        <p:spPr>
          <a:xfrm>
            <a:off x="360000" y="3060000"/>
            <a:ext cx="84538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: les résultats retournés par la recherche dense ne semblent pas  toujours pertinents, des phrases peu similaires à la requête apparaissent.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360000" y="3780000"/>
            <a:ext cx="611388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Travailler le chunking des sections (trop grande = coupée)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"/>
          <p:cNvSpPr/>
          <p:nvPr/>
        </p:nvSpPr>
        <p:spPr>
          <a:xfrm>
            <a:off x="360000" y="4356000"/>
            <a:ext cx="8453880" cy="67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Actuellement : Découpage par section et redécoupage si phrase trop grandes (&gt;384 tokens)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A813FC-D09B-4B9D-A1FB-C86843D90231}" type="slidenum">
              <a:t>63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"/>
          <p:cNvSpPr/>
          <p:nvPr/>
        </p:nvSpPr>
        <p:spPr>
          <a:xfrm>
            <a:off x="8691120" y="6432840"/>
            <a:ext cx="6627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9BE1290-D8D3-4C7B-A0E4-FD8DD287100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180000" y="720000"/>
            <a:ext cx="107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360000" y="1260000"/>
            <a:ext cx="2333880" cy="59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Sections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Utilisé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"/>
          <p:cNvSpPr/>
          <p:nvPr/>
        </p:nvSpPr>
        <p:spPr>
          <a:xfrm>
            <a:off x="360000" y="2165760"/>
            <a:ext cx="287388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Fusion de toutes les sections : Découpage par max_tokens (384)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"/>
          <p:cNvSpPr/>
          <p:nvPr/>
        </p:nvSpPr>
        <p:spPr>
          <a:xfrm>
            <a:off x="324000" y="3669840"/>
            <a:ext cx="2873880" cy="110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3. Fusion de toutes les sections : Découpage par max_tokens (384) et sémantique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324000" y="4998600"/>
            <a:ext cx="3485880" cy="110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→ 4. Regroupement des sections trop petits + Chunk les trop grands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Garde les titres en metadata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"/>
          <p:cNvSpPr/>
          <p:nvPr/>
        </p:nvSpPr>
        <p:spPr>
          <a:xfrm>
            <a:off x="2700000" y="1440000"/>
            <a:ext cx="198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9" name=""/>
          <p:cNvSpPr/>
          <p:nvPr/>
        </p:nvSpPr>
        <p:spPr>
          <a:xfrm>
            <a:off x="4860000" y="1022760"/>
            <a:ext cx="341388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Parfois trop grand ou trop petit, on perd de l’infos, ça crée de fausses similarités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"/>
          <p:cNvSpPr/>
          <p:nvPr/>
        </p:nvSpPr>
        <p:spPr>
          <a:xfrm>
            <a:off x="3240000" y="2628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1" name=""/>
          <p:cNvSpPr/>
          <p:nvPr/>
        </p:nvSpPr>
        <p:spPr>
          <a:xfrm>
            <a:off x="5220000" y="2160000"/>
            <a:ext cx="3053880" cy="110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Perte des informations, phrases découpés aléatoirement. Les phrases perdent leur sens.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"/>
          <p:cNvSpPr/>
          <p:nvPr/>
        </p:nvSpPr>
        <p:spPr>
          <a:xfrm>
            <a:off x="3708000" y="5508000"/>
            <a:ext cx="144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3" name=""/>
          <p:cNvSpPr/>
          <p:nvPr/>
        </p:nvSpPr>
        <p:spPr>
          <a:xfrm>
            <a:off x="3240000" y="4140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4" name=""/>
          <p:cNvSpPr/>
          <p:nvPr/>
        </p:nvSpPr>
        <p:spPr>
          <a:xfrm>
            <a:off x="5220000" y="3565800"/>
            <a:ext cx="3053880" cy="110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Plutôt bien,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Phrases assez longues,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ça risque d’être compliqué de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5220000" y="5040000"/>
            <a:ext cx="341388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Meilleure version que la 1, on garde le système de titre pour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19286F-D02C-491F-8059-CFE64F8F562C}" type="slidenum">
              <a:t>64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"/>
          <p:cNvSpPr/>
          <p:nvPr/>
        </p:nvSpPr>
        <p:spPr>
          <a:xfrm>
            <a:off x="1260000" y="1980000"/>
            <a:ext cx="6469920" cy="348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7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23/05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"/>
          <p:cNvSpPr/>
          <p:nvPr/>
        </p:nvSpPr>
        <p:spPr>
          <a:xfrm>
            <a:off x="8654760" y="643248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2B22E03-9A07-44BD-9875-1B43C3F973D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40BA8F-993A-48DD-BFFD-6628EB1F2544}" type="slidenum">
              <a:t>65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"/>
          <p:cNvSpPr/>
          <p:nvPr/>
        </p:nvSpPr>
        <p:spPr>
          <a:xfrm>
            <a:off x="360000" y="900000"/>
            <a:ext cx="269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TF_IDF_SearchEngine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"/>
          <p:cNvSpPr/>
          <p:nvPr/>
        </p:nvSpPr>
        <p:spPr>
          <a:xfrm>
            <a:off x="720000" y="1620000"/>
            <a:ext cx="7734240" cy="53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 enlevé toute la partie dense embedding pour ne garder que le sparse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180000" y="2160000"/>
            <a:ext cx="4314240" cy="162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 légère amélioration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Afficher top 3 mots de chaque étude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Téléchargement des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Changement du 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- 20 premiers documents (avant 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Ajout de certains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"/>
          <p:cNvSpPr/>
          <p:nvPr/>
        </p:nvSpPr>
        <p:spPr>
          <a:xfrm>
            <a:off x="2340000" y="396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2" name=""/>
          <p:cNvSpPr/>
          <p:nvPr/>
        </p:nvSpPr>
        <p:spPr>
          <a:xfrm flipH="1">
            <a:off x="4140000" y="2160000"/>
            <a:ext cx="1620000" cy="23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3" name=""/>
          <p:cNvSpPr/>
          <p:nvPr/>
        </p:nvSpPr>
        <p:spPr>
          <a:xfrm>
            <a:off x="1260000" y="4680000"/>
            <a:ext cx="467424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Présentation propre du moteur de recherche à Clotilde Chaix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8618760" y="641520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BDB29A2-B868-481C-928C-3AEEE9ED68B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DEC63E-0847-4073-BDD4-6914D34D9126}" type="slidenum">
              <a:t>66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"/>
          <p:cNvSpPr/>
          <p:nvPr/>
        </p:nvSpPr>
        <p:spPr>
          <a:xfrm>
            <a:off x="0" y="720000"/>
            <a:ext cx="521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d’améliorations envisagé par importance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>
            <a:off x="180000" y="1800000"/>
            <a:ext cx="4674240" cy="23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...-… : garder les mots entre -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d’un système OR et AND (déjà)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Augmenter taille de la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Possibilité de choisir Section dans la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incomplet avec * (ABSTR*)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Ajouter Nom de l’étude dans la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Lister proprement le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Bug (Crohn) (Lemming)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"/>
          <p:cNvSpPr/>
          <p:nvPr/>
        </p:nvSpPr>
        <p:spPr>
          <a:xfrm>
            <a:off x="180000" y="1440000"/>
            <a:ext cx="359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Importance 1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"/>
          <p:cNvSpPr/>
          <p:nvPr/>
        </p:nvSpPr>
        <p:spPr>
          <a:xfrm>
            <a:off x="4680000" y="1440000"/>
            <a:ext cx="359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Importance 2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"/>
          <p:cNvSpPr/>
          <p:nvPr/>
        </p:nvSpPr>
        <p:spPr>
          <a:xfrm>
            <a:off x="4680000" y="1821960"/>
            <a:ext cx="4458240" cy="213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Faute de frappe + Synonyme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Système de recherche sur les chiffres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Synthèse Graphique après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Règles code python propre (Testing, Linting,…)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2880000" y="4500000"/>
            <a:ext cx="215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Optionnel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"/>
          <p:cNvSpPr/>
          <p:nvPr/>
        </p:nvSpPr>
        <p:spPr>
          <a:xfrm>
            <a:off x="2340000" y="4860000"/>
            <a:ext cx="3234240" cy="110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Traduction envisagée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des noms de molécules (lemming)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"/>
          <p:cNvSpPr/>
          <p:nvPr/>
        </p:nvSpPr>
        <p:spPr>
          <a:xfrm>
            <a:off x="8726760" y="636120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89543FB-7EB8-48A8-B112-3E0A84C917B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B18FE7-C841-4FC8-8EEE-6E4871FFC4C8}" type="slidenum">
              <a:t>67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"/>
          <p:cNvSpPr/>
          <p:nvPr/>
        </p:nvSpPr>
        <p:spPr>
          <a:xfrm>
            <a:off x="180000" y="720000"/>
            <a:ext cx="23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2907000" y="618480"/>
            <a:ext cx="5907240" cy="5495760"/>
          </a:xfrm>
          <a:prstGeom prst="rect">
            <a:avLst/>
          </a:prstGeom>
          <a:ln w="0">
            <a:noFill/>
          </a:ln>
        </p:spPr>
      </p:pic>
      <p:sp>
        <p:nvSpPr>
          <p:cNvPr id="385" name=""/>
          <p:cNvSpPr/>
          <p:nvPr/>
        </p:nvSpPr>
        <p:spPr>
          <a:xfrm>
            <a:off x="72000" y="1260000"/>
            <a:ext cx="2694240" cy="46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Liste 95 % du TFIDF + Mots Bannis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-informed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-inclusion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-period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-risk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-participation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-year / month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-primary / secondary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-consent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-phase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+digit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-Patient(s)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-study(ies)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-trial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-clinical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"/>
          <p:cNvSpPr/>
          <p:nvPr/>
        </p:nvSpPr>
        <p:spPr>
          <a:xfrm>
            <a:off x="8690760" y="641376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15128DC-0F39-46DF-9518-65C352940ED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F2EDA0-1433-4986-B57D-C48DC181AE4B}" type="slidenum">
              <a:t>68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"/>
          <p:cNvSpPr/>
          <p:nvPr/>
        </p:nvSpPr>
        <p:spPr>
          <a:xfrm>
            <a:off x="180000" y="720000"/>
            <a:ext cx="287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Augmentation Taille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"/>
          <p:cNvSpPr/>
          <p:nvPr/>
        </p:nvSpPr>
        <p:spPr>
          <a:xfrm>
            <a:off x="180000" y="1260000"/>
            <a:ext cx="5214240" cy="143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pdf à grandir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37 PDF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-Majorité déjà présente dans les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-Certains FR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-Reste 7 (dont 1 qui ne marche pas pour l’instant)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180000" y="2880000"/>
            <a:ext cx="197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incomplet : *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0" name="" descr=""/>
          <p:cNvPicPr/>
          <p:nvPr/>
        </p:nvPicPr>
        <p:blipFill>
          <a:blip r:embed="rId1"/>
          <a:stretch/>
        </p:blipFill>
        <p:spPr>
          <a:xfrm>
            <a:off x="180000" y="3240000"/>
            <a:ext cx="6619680" cy="575280"/>
          </a:xfrm>
          <a:prstGeom prst="rect">
            <a:avLst/>
          </a:prstGeom>
          <a:ln w="0">
            <a:noFill/>
          </a:ln>
        </p:spPr>
      </p:pic>
      <p:sp>
        <p:nvSpPr>
          <p:cNvPr id="391" name=""/>
          <p:cNvSpPr/>
          <p:nvPr/>
        </p:nvSpPr>
        <p:spPr>
          <a:xfrm>
            <a:off x="1440000" y="4116600"/>
            <a:ext cx="125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Lemming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"/>
          <p:cNvSpPr/>
          <p:nvPr/>
        </p:nvSpPr>
        <p:spPr>
          <a:xfrm>
            <a:off x="431280" y="4513320"/>
            <a:ext cx="22629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WordNetLemmatizer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2"/>
          <a:stretch/>
        </p:blipFill>
        <p:spPr>
          <a:xfrm>
            <a:off x="2700000" y="4062960"/>
            <a:ext cx="3476520" cy="2051280"/>
          </a:xfrm>
          <a:prstGeom prst="rect">
            <a:avLst/>
          </a:prstGeom>
          <a:ln w="0">
            <a:noFill/>
          </a:ln>
        </p:spPr>
      </p:pic>
      <p:sp>
        <p:nvSpPr>
          <p:cNvPr id="394" name=""/>
          <p:cNvSpPr/>
          <p:nvPr/>
        </p:nvSpPr>
        <p:spPr>
          <a:xfrm>
            <a:off x="8726760" y="637776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431B35D-8372-4FE3-9FE2-A0FC2759D31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"/>
          <p:cNvSpPr/>
          <p:nvPr/>
        </p:nvSpPr>
        <p:spPr>
          <a:xfrm>
            <a:off x="6840000" y="612000"/>
            <a:ext cx="2478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Choisir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"/>
          <p:cNvSpPr/>
          <p:nvPr/>
        </p:nvSpPr>
        <p:spPr>
          <a:xfrm>
            <a:off x="5760000" y="972000"/>
            <a:ext cx="93024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"/>
          <p:cNvSpPr/>
          <p:nvPr/>
        </p:nvSpPr>
        <p:spPr>
          <a:xfrm>
            <a:off x="5400000" y="1980000"/>
            <a:ext cx="3594240" cy="41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Faire CheckBox par Titre_Section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5760000" y="1260000"/>
            <a:ext cx="359424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OBJECTIVES :{sections},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 : {sections},...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86FB92-6D7B-4626-B8B6-589BC8A40DD5}" type="slidenum">
              <a:t>69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7920" cy="3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chemeClr val="lt1"/>
                </a:solidFill>
                <a:latin typeface="Arial"/>
                <a:ea typeface="Verdana"/>
              </a:rPr>
              <a:t>Répartition des documents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Espace réservé du contenu 2"/>
          <p:cNvSpPr/>
          <p:nvPr/>
        </p:nvSpPr>
        <p:spPr>
          <a:xfrm>
            <a:off x="611640" y="1412640"/>
            <a:ext cx="7837920" cy="430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0" y="1412640"/>
            <a:ext cx="4881960" cy="379692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4839480" y="1260000"/>
            <a:ext cx="4150080" cy="4102200"/>
          </a:xfrm>
          <a:prstGeom prst="rect">
            <a:avLst/>
          </a:prstGeom>
          <a:ln w="0">
            <a:noFill/>
          </a:ln>
        </p:spPr>
      </p:pic>
      <p:sp>
        <p:nvSpPr>
          <p:cNvPr id="95" name=""/>
          <p:cNvSpPr/>
          <p:nvPr/>
        </p:nvSpPr>
        <p:spPr>
          <a:xfrm>
            <a:off x="8820360" y="6431040"/>
            <a:ext cx="37080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07CC913-FEBC-4343-B08D-4237F75EF36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"/>
          <p:cNvSpPr/>
          <p:nvPr/>
        </p:nvSpPr>
        <p:spPr>
          <a:xfrm>
            <a:off x="1260000" y="1980000"/>
            <a:ext cx="6469920" cy="348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8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"/>
          <p:cNvSpPr/>
          <p:nvPr/>
        </p:nvSpPr>
        <p:spPr>
          <a:xfrm>
            <a:off x="8654760" y="643248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ABBF6FB-5F21-4C75-A1C7-48D53F3D3C8B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F071ED-B2AF-40E6-A069-4CA1AF56D43C}" type="slidenum">
              <a:t>70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"/>
          <p:cNvSpPr/>
          <p:nvPr/>
        </p:nvSpPr>
        <p:spPr>
          <a:xfrm>
            <a:off x="180000" y="720000"/>
            <a:ext cx="215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Refonte du moteur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360000" y="1440000"/>
            <a:ext cx="287460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Partie 1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Augmentation de la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"/>
          <p:cNvSpPr/>
          <p:nvPr/>
        </p:nvSpPr>
        <p:spPr>
          <a:xfrm>
            <a:off x="2160000" y="2340000"/>
            <a:ext cx="431460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 repris le plus de pdf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"/>
          <p:cNvSpPr/>
          <p:nvPr/>
        </p:nvSpPr>
        <p:spPr>
          <a:xfrm>
            <a:off x="1080000" y="3348000"/>
            <a:ext cx="143460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11 du code d’extraction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3600000" y="3357720"/>
            <a:ext cx="215460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22 des DOCX de l’ancienne version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"/>
          <p:cNvSpPr/>
          <p:nvPr/>
        </p:nvSpPr>
        <p:spPr>
          <a:xfrm>
            <a:off x="6840000" y="3348000"/>
            <a:ext cx="161460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15 choisi manuellement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"/>
          <p:cNvSpPr/>
          <p:nvPr/>
        </p:nvSpPr>
        <p:spPr>
          <a:xfrm>
            <a:off x="6300000" y="3420000"/>
            <a:ext cx="35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"/>
          <p:cNvSpPr/>
          <p:nvPr/>
        </p:nvSpPr>
        <p:spPr>
          <a:xfrm>
            <a:off x="2880000" y="3420000"/>
            <a:ext cx="35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"/>
          <p:cNvSpPr/>
          <p:nvPr/>
        </p:nvSpPr>
        <p:spPr>
          <a:xfrm>
            <a:off x="1980000" y="4860000"/>
            <a:ext cx="467460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48 PDF envisagés – 7 sans valeur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41 PDF pour la nouvelle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"/>
          <p:cNvSpPr/>
          <p:nvPr/>
        </p:nvSpPr>
        <p:spPr>
          <a:xfrm>
            <a:off x="8748000" y="643392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99435CE-439E-4575-8873-EC8992D9F54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4646E9-49E4-440E-9AF9-E695D0802741}" type="slidenum">
              <a:t>71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"/>
          <p:cNvSpPr/>
          <p:nvPr/>
        </p:nvSpPr>
        <p:spPr>
          <a:xfrm>
            <a:off x="180000" y="720000"/>
            <a:ext cx="413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Extraction des tableaux de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"/>
          <p:cNvSpPr/>
          <p:nvPr/>
        </p:nvSpPr>
        <p:spPr>
          <a:xfrm>
            <a:off x="158760" y="1148040"/>
            <a:ext cx="4314600" cy="162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cherche un tableau avec ‘title’ et une largeur de 2 (colonnes)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On arrête quand on tombe sur ‘titre’ ou si il n’y a pas plus de tableau après le premier.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"/>
          <p:cNvSpPr/>
          <p:nvPr/>
        </p:nvSpPr>
        <p:spPr>
          <a:xfrm>
            <a:off x="4896000" y="1080000"/>
            <a:ext cx="3774600" cy="19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enregistre le tableau dans un csv + léger traitement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 ligne vide = Suppression,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 Colonne vide = suppression si valeur vide sinon, on rajoute à la ligne du haut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"/>
          <p:cNvSpPr/>
          <p:nvPr/>
        </p:nvSpPr>
        <p:spPr>
          <a:xfrm>
            <a:off x="171360" y="3318480"/>
            <a:ext cx="4314600" cy="143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le csv propre dans un JSON avec clé : Nom de l’étude puis dictionnaire de clé/valeur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 + contenu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5" name="" descr=""/>
          <p:cNvPicPr/>
          <p:nvPr/>
        </p:nvPicPr>
        <p:blipFill>
          <a:blip r:embed="rId1"/>
          <a:stretch/>
        </p:blipFill>
        <p:spPr>
          <a:xfrm>
            <a:off x="4680000" y="2991240"/>
            <a:ext cx="3594600" cy="2972880"/>
          </a:xfrm>
          <a:prstGeom prst="rect">
            <a:avLst/>
          </a:prstGeom>
          <a:ln w="0">
            <a:noFill/>
          </a:ln>
        </p:spPr>
      </p:pic>
      <p:sp>
        <p:nvSpPr>
          <p:cNvPr id="416" name=""/>
          <p:cNvSpPr/>
          <p:nvPr/>
        </p:nvSpPr>
        <p:spPr>
          <a:xfrm>
            <a:off x="8726760" y="639540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39B5816-AB7B-4275-9042-B36CEEB0F36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4CBD7C-37D5-4F27-B9D8-945A6BA8C529}" type="slidenum">
              <a:t>72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"/>
          <p:cNvSpPr/>
          <p:nvPr/>
        </p:nvSpPr>
        <p:spPr>
          <a:xfrm>
            <a:off x="180000" y="720000"/>
            <a:ext cx="323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Catégorisation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8" name="" descr=""/>
          <p:cNvPicPr/>
          <p:nvPr/>
        </p:nvPicPr>
        <p:blipFill>
          <a:blip r:embed="rId1"/>
          <a:stretch/>
        </p:blipFill>
        <p:spPr>
          <a:xfrm>
            <a:off x="360000" y="1260000"/>
            <a:ext cx="8079480" cy="2325960"/>
          </a:xfrm>
          <a:prstGeom prst="rect">
            <a:avLst/>
          </a:prstGeom>
          <a:ln w="0">
            <a:noFill/>
          </a:ln>
        </p:spPr>
      </p:pic>
      <p:sp>
        <p:nvSpPr>
          <p:cNvPr id="419" name=""/>
          <p:cNvSpPr/>
          <p:nvPr/>
        </p:nvSpPr>
        <p:spPr>
          <a:xfrm>
            <a:off x="360000" y="3780000"/>
            <a:ext cx="737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Quand un mot clé apparaît, on le place dans le groupe approprié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0" name="" descr=""/>
          <p:cNvPicPr/>
          <p:nvPr/>
        </p:nvPicPr>
        <p:blipFill>
          <a:blip r:embed="rId2"/>
          <a:srcRect l="0" t="0" r="0" b="47846"/>
          <a:stretch/>
        </p:blipFill>
        <p:spPr>
          <a:xfrm>
            <a:off x="360000" y="4140000"/>
            <a:ext cx="2295360" cy="1794240"/>
          </a:xfrm>
          <a:prstGeom prst="rect">
            <a:avLst/>
          </a:prstGeom>
          <a:ln w="0">
            <a:noFill/>
          </a:ln>
        </p:spPr>
      </p:pic>
      <p:pic>
        <p:nvPicPr>
          <p:cNvPr id="421" name="" descr=""/>
          <p:cNvPicPr/>
          <p:nvPr/>
        </p:nvPicPr>
        <p:blipFill>
          <a:blip r:embed="rId3"/>
          <a:srcRect l="0" t="54198" r="0" b="0"/>
          <a:stretch/>
        </p:blipFill>
        <p:spPr>
          <a:xfrm>
            <a:off x="2739240" y="4359600"/>
            <a:ext cx="2295360" cy="1575000"/>
          </a:xfrm>
          <a:prstGeom prst="rect">
            <a:avLst/>
          </a:prstGeom>
          <a:ln w="0">
            <a:noFill/>
          </a:ln>
        </p:spPr>
      </p:pic>
      <p:sp>
        <p:nvSpPr>
          <p:cNvPr id="422" name=""/>
          <p:cNvSpPr/>
          <p:nvPr/>
        </p:nvSpPr>
        <p:spPr>
          <a:xfrm>
            <a:off x="5220000" y="5580000"/>
            <a:ext cx="179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Reste à trier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"/>
          <p:cNvSpPr/>
          <p:nvPr/>
        </p:nvSpPr>
        <p:spPr>
          <a:xfrm>
            <a:off x="8726760" y="632340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EB4A972-BC38-4BD9-9E13-EA6E43F4E97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C7625A-DBF0-4354-BC1E-4D55EF46801B}" type="slidenum">
              <a:t>73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"/>
          <p:cNvSpPr/>
          <p:nvPr/>
        </p:nvSpPr>
        <p:spPr>
          <a:xfrm>
            <a:off x="180000" y="720000"/>
            <a:ext cx="215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"/>
          <p:cNvSpPr/>
          <p:nvPr/>
        </p:nvSpPr>
        <p:spPr>
          <a:xfrm>
            <a:off x="360000" y="1800000"/>
            <a:ext cx="341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Lower + Unicode +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"/>
          <p:cNvSpPr/>
          <p:nvPr/>
        </p:nvSpPr>
        <p:spPr>
          <a:xfrm>
            <a:off x="360000" y="2520000"/>
            <a:ext cx="341460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 Words avec nltk.corpus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"/>
          <p:cNvSpPr/>
          <p:nvPr/>
        </p:nvSpPr>
        <p:spPr>
          <a:xfrm>
            <a:off x="360000" y="3240000"/>
            <a:ext cx="341460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 avec ma liste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"/>
          <p:cNvSpPr/>
          <p:nvPr/>
        </p:nvSpPr>
        <p:spPr>
          <a:xfrm>
            <a:off x="360000" y="3973680"/>
            <a:ext cx="341460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Date : durée D10, W5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"/>
          <p:cNvSpPr/>
          <p:nvPr/>
        </p:nvSpPr>
        <p:spPr>
          <a:xfrm>
            <a:off x="4140000" y="2797920"/>
            <a:ext cx="4674600" cy="21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Stemming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Rapide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Précis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règle-mécanique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Dictionnaire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Erreur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d’erreur mais limité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Cas particulier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Gère au cas par cas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pos : v, n, a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0" name="" descr=""/>
          <p:cNvPicPr/>
          <p:nvPr/>
        </p:nvPicPr>
        <p:blipFill>
          <a:blip r:embed="rId1"/>
          <a:stretch/>
        </p:blipFill>
        <p:spPr>
          <a:xfrm>
            <a:off x="2865960" y="1260000"/>
            <a:ext cx="6128640" cy="344520"/>
          </a:xfrm>
          <a:prstGeom prst="rect">
            <a:avLst/>
          </a:prstGeom>
          <a:ln w="0">
            <a:noFill/>
          </a:ln>
        </p:spPr>
      </p:pic>
      <p:sp>
        <p:nvSpPr>
          <p:cNvPr id="431" name=""/>
          <p:cNvSpPr/>
          <p:nvPr/>
        </p:nvSpPr>
        <p:spPr>
          <a:xfrm>
            <a:off x="8726760" y="632340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2184231-EDCF-4693-8746-1E97E390400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02DB5B-2D51-4DF0-8AD9-3EB9DFE51791}" type="slidenum">
              <a:t>74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"/>
          <p:cNvSpPr/>
          <p:nvPr/>
        </p:nvSpPr>
        <p:spPr>
          <a:xfrm>
            <a:off x="1260000" y="1980000"/>
            <a:ext cx="6469920" cy="348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9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06/06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"/>
          <p:cNvSpPr/>
          <p:nvPr/>
        </p:nvSpPr>
        <p:spPr>
          <a:xfrm>
            <a:off x="8654760" y="643248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4D0D3BE-B678-434F-BF84-8D502CB21F4D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982240-8FD4-4D06-B1BE-7D133F1B48C8}" type="slidenum">
              <a:t>75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"/>
          <p:cNvSpPr/>
          <p:nvPr/>
        </p:nvSpPr>
        <p:spPr>
          <a:xfrm>
            <a:off x="0" y="648000"/>
            <a:ext cx="215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d’étude csv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"/>
          <p:cNvSpPr/>
          <p:nvPr/>
        </p:nvSpPr>
        <p:spPr>
          <a:xfrm>
            <a:off x="180000" y="2772000"/>
            <a:ext cx="431496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Arrange les titres d’Etudes pour coller aux abbréviations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6" name="" descr=""/>
          <p:cNvPicPr/>
          <p:nvPr/>
        </p:nvPicPr>
        <p:blipFill>
          <a:blip r:embed="rId1"/>
          <a:stretch/>
        </p:blipFill>
        <p:spPr>
          <a:xfrm>
            <a:off x="141480" y="4662360"/>
            <a:ext cx="2661480" cy="192600"/>
          </a:xfrm>
          <a:prstGeom prst="rect">
            <a:avLst/>
          </a:prstGeom>
          <a:ln w="0">
            <a:noFill/>
          </a:ln>
        </p:spPr>
      </p:pic>
      <p:pic>
        <p:nvPicPr>
          <p:cNvPr id="437" name="" descr=""/>
          <p:cNvPicPr/>
          <p:nvPr/>
        </p:nvPicPr>
        <p:blipFill>
          <a:blip r:embed="rId2"/>
          <a:stretch/>
        </p:blipFill>
        <p:spPr>
          <a:xfrm>
            <a:off x="3240000" y="4662360"/>
            <a:ext cx="543240" cy="192600"/>
          </a:xfrm>
          <a:prstGeom prst="rect">
            <a:avLst/>
          </a:prstGeom>
          <a:ln w="0">
            <a:noFill/>
          </a:ln>
        </p:spPr>
      </p:pic>
      <p:pic>
        <p:nvPicPr>
          <p:cNvPr id="438" name="" descr=""/>
          <p:cNvPicPr/>
          <p:nvPr/>
        </p:nvPicPr>
        <p:blipFill>
          <a:blip r:embed="rId3"/>
          <a:stretch/>
        </p:blipFill>
        <p:spPr>
          <a:xfrm>
            <a:off x="180000" y="3383640"/>
            <a:ext cx="2395080" cy="1183320"/>
          </a:xfrm>
          <a:prstGeom prst="rect">
            <a:avLst/>
          </a:prstGeom>
          <a:ln w="0">
            <a:noFill/>
          </a:ln>
        </p:spPr>
      </p:pic>
      <p:sp>
        <p:nvSpPr>
          <p:cNvPr id="439" name=""/>
          <p:cNvSpPr/>
          <p:nvPr/>
        </p:nvSpPr>
        <p:spPr>
          <a:xfrm>
            <a:off x="2880000" y="4752000"/>
            <a:ext cx="36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0" name=""/>
          <p:cNvSpPr/>
          <p:nvPr/>
        </p:nvSpPr>
        <p:spPr>
          <a:xfrm>
            <a:off x="72000" y="1224000"/>
            <a:ext cx="546804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les Short Title dans le csv d’origine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1" name="" descr=""/>
          <p:cNvPicPr/>
          <p:nvPr/>
        </p:nvPicPr>
        <p:blipFill>
          <a:blip r:embed="rId4"/>
          <a:stretch/>
        </p:blipFill>
        <p:spPr>
          <a:xfrm>
            <a:off x="108000" y="1563120"/>
            <a:ext cx="5214960" cy="771840"/>
          </a:xfrm>
          <a:prstGeom prst="rect">
            <a:avLst/>
          </a:prstGeom>
          <a:ln w="0">
            <a:noFill/>
          </a:ln>
        </p:spPr>
      </p:pic>
      <p:sp>
        <p:nvSpPr>
          <p:cNvPr id="442" name=""/>
          <p:cNvSpPr/>
          <p:nvPr/>
        </p:nvSpPr>
        <p:spPr>
          <a:xfrm>
            <a:off x="4680000" y="2880000"/>
            <a:ext cx="4458960" cy="85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cherche dans le JSON d’acronymes si on a les noms d’étude, si oui on remplit la colonne Acronymes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3" name="" descr=""/>
          <p:cNvPicPr/>
          <p:nvPr/>
        </p:nvPicPr>
        <p:blipFill>
          <a:blip r:embed="rId5"/>
          <a:stretch/>
        </p:blipFill>
        <p:spPr>
          <a:xfrm>
            <a:off x="5518440" y="722880"/>
            <a:ext cx="3548520" cy="1568520"/>
          </a:xfrm>
          <a:prstGeom prst="rect">
            <a:avLst/>
          </a:prstGeom>
          <a:ln w="0">
            <a:noFill/>
          </a:ln>
        </p:spPr>
      </p:pic>
      <p:pic>
        <p:nvPicPr>
          <p:cNvPr id="444" name="" descr=""/>
          <p:cNvPicPr/>
          <p:nvPr/>
        </p:nvPicPr>
        <p:blipFill>
          <a:blip r:embed="rId6"/>
          <a:stretch/>
        </p:blipFill>
        <p:spPr>
          <a:xfrm>
            <a:off x="4392000" y="3996000"/>
            <a:ext cx="4460040" cy="1785240"/>
          </a:xfrm>
          <a:prstGeom prst="rect">
            <a:avLst/>
          </a:prstGeom>
          <a:ln w="0">
            <a:noFill/>
          </a:ln>
        </p:spPr>
      </p:pic>
      <p:sp>
        <p:nvSpPr>
          <p:cNvPr id="445" name=""/>
          <p:cNvSpPr/>
          <p:nvPr/>
        </p:nvSpPr>
        <p:spPr>
          <a:xfrm>
            <a:off x="8726760" y="628740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33F0A95-0BA9-4829-A8BC-B8E90F979D5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3634F4-9E3F-4C93-9DCE-4E7454FB0824}" type="slidenum">
              <a:t>76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"/>
          <p:cNvSpPr/>
          <p:nvPr/>
        </p:nvSpPr>
        <p:spPr>
          <a:xfrm>
            <a:off x="8727480" y="630792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768D83A-0927-41AB-B072-2771ADF7108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"/>
          <p:cNvSpPr/>
          <p:nvPr/>
        </p:nvSpPr>
        <p:spPr>
          <a:xfrm>
            <a:off x="0" y="720000"/>
            <a:ext cx="269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 des abréviations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"/>
          <p:cNvSpPr/>
          <p:nvPr/>
        </p:nvSpPr>
        <p:spPr>
          <a:xfrm>
            <a:off x="180000" y="1440000"/>
            <a:ext cx="3954960" cy="7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lit ligne par ligne le pdf jusqu’à trouver ‘glossary’ ou ‘abbreviation’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"/>
          <p:cNvSpPr/>
          <p:nvPr/>
        </p:nvSpPr>
        <p:spPr>
          <a:xfrm>
            <a:off x="3780000" y="1800000"/>
            <a:ext cx="108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0" name=""/>
          <p:cNvSpPr/>
          <p:nvPr/>
        </p:nvSpPr>
        <p:spPr>
          <a:xfrm>
            <a:off x="5040000" y="1440000"/>
            <a:ext cx="305496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note le numéro de page pour l’extraction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"/>
          <p:cNvSpPr/>
          <p:nvPr/>
        </p:nvSpPr>
        <p:spPr>
          <a:xfrm>
            <a:off x="360000" y="2700000"/>
            <a:ext cx="3414960" cy="136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Après l’extraction, on regarde si les lignes sont conformes à notre forme voulu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ABC : Adsq Bdsq Cdqsd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(ou ‘ ’ \t)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"/>
          <p:cNvSpPr/>
          <p:nvPr/>
        </p:nvSpPr>
        <p:spPr>
          <a:xfrm>
            <a:off x="3600000" y="3240000"/>
            <a:ext cx="16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3" name=""/>
          <p:cNvSpPr/>
          <p:nvPr/>
        </p:nvSpPr>
        <p:spPr>
          <a:xfrm>
            <a:off x="5400000" y="2880000"/>
            <a:ext cx="269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alors l’acronyme et la definition avec du 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4" name="" descr=""/>
          <p:cNvPicPr/>
          <p:nvPr/>
        </p:nvPicPr>
        <p:blipFill>
          <a:blip r:embed="rId1"/>
          <a:stretch/>
        </p:blipFill>
        <p:spPr>
          <a:xfrm>
            <a:off x="72000" y="4290840"/>
            <a:ext cx="4494960" cy="1464120"/>
          </a:xfrm>
          <a:prstGeom prst="rect">
            <a:avLst/>
          </a:prstGeom>
          <a:ln w="0">
            <a:noFill/>
          </a:ln>
        </p:spPr>
      </p:pic>
      <p:pic>
        <p:nvPicPr>
          <p:cNvPr id="455" name="" descr=""/>
          <p:cNvPicPr/>
          <p:nvPr/>
        </p:nvPicPr>
        <p:blipFill>
          <a:blip r:embed="rId2"/>
          <a:stretch/>
        </p:blipFill>
        <p:spPr>
          <a:xfrm>
            <a:off x="5153040" y="4680000"/>
            <a:ext cx="3985920" cy="833400"/>
          </a:xfrm>
          <a:prstGeom prst="rect">
            <a:avLst/>
          </a:prstGeom>
          <a:ln w="0">
            <a:noFill/>
          </a:ln>
        </p:spPr>
      </p:pic>
      <p:sp>
        <p:nvSpPr>
          <p:cNvPr id="456" name=""/>
          <p:cNvSpPr/>
          <p:nvPr/>
        </p:nvSpPr>
        <p:spPr>
          <a:xfrm>
            <a:off x="4680000" y="5040000"/>
            <a:ext cx="36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6409DB-CB7F-4261-B44C-CCFDED8A25B0}" type="slidenum">
              <a:t>77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"/>
          <p:cNvSpPr/>
          <p:nvPr/>
        </p:nvSpPr>
        <p:spPr>
          <a:xfrm>
            <a:off x="180000" y="720000"/>
            <a:ext cx="341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Dictionnaire extrait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"/>
          <p:cNvSpPr/>
          <p:nvPr/>
        </p:nvSpPr>
        <p:spPr>
          <a:xfrm>
            <a:off x="360000" y="3060000"/>
            <a:ext cx="521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d’avoir des correspondance exacte entre les clés  : on n’y touche pas à part pour lower() et retirer les \n, \t et ‘ ‘ en trop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"/>
          <p:cNvSpPr/>
          <p:nvPr/>
        </p:nvSpPr>
        <p:spPr>
          <a:xfrm>
            <a:off x="360000" y="4500000"/>
            <a:ext cx="557496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Tous ce qu’on ne veut pas est mis dans OTHER{}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"/>
          <p:cNvSpPr/>
          <p:nvPr/>
        </p:nvSpPr>
        <p:spPr>
          <a:xfrm>
            <a:off x="360000" y="1512000"/>
            <a:ext cx="737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Fichier d’entrée : txt avec toutes les sections uniques ligne par ligne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Code 1 : Fichier de sortie : txt avec des catégories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Code 2 : Fichier de sortie : JSON avec appartenance aux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"/>
          <p:cNvSpPr/>
          <p:nvPr/>
        </p:nvSpPr>
        <p:spPr>
          <a:xfrm>
            <a:off x="360000" y="5400000"/>
            <a:ext cx="377496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Questions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"/>
          <p:cNvSpPr/>
          <p:nvPr/>
        </p:nvSpPr>
        <p:spPr>
          <a:xfrm>
            <a:off x="8748000" y="626400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B772B2C-7C76-4CA4-94D1-1E3BEEBD9A9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9ED2A6-53F1-4E18-8583-93605DB5B729}" type="slidenum">
              <a:t>78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"/>
          <p:cNvSpPr/>
          <p:nvPr/>
        </p:nvSpPr>
        <p:spPr>
          <a:xfrm>
            <a:off x="180000" y="720000"/>
            <a:ext cx="179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"/>
          <p:cNvSpPr/>
          <p:nvPr/>
        </p:nvSpPr>
        <p:spPr>
          <a:xfrm>
            <a:off x="180000" y="1377720"/>
            <a:ext cx="377496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Acronyme avec specifié et global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(Suppression si entre parenthèse)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"/>
          <p:cNvSpPr/>
          <p:nvPr/>
        </p:nvSpPr>
        <p:spPr>
          <a:xfrm>
            <a:off x="180000" y="2052000"/>
            <a:ext cx="377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Lemmatisation (reprise du code)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"/>
          <p:cNvSpPr/>
          <p:nvPr/>
        </p:nvSpPr>
        <p:spPr>
          <a:xfrm>
            <a:off x="180000" y="2520000"/>
            <a:ext cx="377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Normalisation unicode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"/>
          <p:cNvSpPr/>
          <p:nvPr/>
        </p:nvSpPr>
        <p:spPr>
          <a:xfrm>
            <a:off x="180000" y="3060000"/>
            <a:ext cx="413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4. Nettoyage ponctuation (supprimer -)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"/>
          <p:cNvSpPr/>
          <p:nvPr/>
        </p:nvSpPr>
        <p:spPr>
          <a:xfrm>
            <a:off x="180000" y="3600000"/>
            <a:ext cx="377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5. Lower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"/>
          <p:cNvSpPr/>
          <p:nvPr/>
        </p:nvSpPr>
        <p:spPr>
          <a:xfrm>
            <a:off x="180000" y="4144320"/>
            <a:ext cx="377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6. Pattern Day / Week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"/>
          <p:cNvSpPr/>
          <p:nvPr/>
        </p:nvSpPr>
        <p:spPr>
          <a:xfrm>
            <a:off x="180000" y="4680000"/>
            <a:ext cx="377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7. Stop words + lettre seul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"/>
          <p:cNvSpPr/>
          <p:nvPr/>
        </p:nvSpPr>
        <p:spPr>
          <a:xfrm>
            <a:off x="180000" y="5220000"/>
            <a:ext cx="377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8. Chiffres et Nombres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"/>
          <p:cNvSpPr/>
          <p:nvPr/>
        </p:nvSpPr>
        <p:spPr>
          <a:xfrm>
            <a:off x="5580360" y="2160000"/>
            <a:ext cx="107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Ordre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"/>
          <p:cNvSpPr/>
          <p:nvPr/>
        </p:nvSpPr>
        <p:spPr>
          <a:xfrm>
            <a:off x="4680000" y="4140000"/>
            <a:ext cx="269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Supprimer temporalité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"/>
          <p:cNvSpPr/>
          <p:nvPr/>
        </p:nvSpPr>
        <p:spPr>
          <a:xfrm>
            <a:off x="8727480" y="627084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D092B74-DD92-4CEF-8E92-E152F51C381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"/>
          <p:cNvSpPr/>
          <p:nvPr/>
        </p:nvSpPr>
        <p:spPr>
          <a:xfrm>
            <a:off x="4680000" y="4680000"/>
            <a:ext cx="3234960" cy="85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Est-ce qu’on resupprime les mots apparaissant trop de fois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"/>
          <p:cNvSpPr/>
          <p:nvPr/>
        </p:nvSpPr>
        <p:spPr>
          <a:xfrm>
            <a:off x="4860360" y="1017720"/>
            <a:ext cx="377496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supprime les titres et on regroupe les parties par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C046F1-E253-4BDF-9B0E-58FBBDB0EA2C}" type="slidenum">
              <a:t>79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7920" cy="3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Embellissement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Espace réservé du contenu 3"/>
          <p:cNvSpPr/>
          <p:nvPr/>
        </p:nvSpPr>
        <p:spPr>
          <a:xfrm>
            <a:off x="648000" y="836640"/>
            <a:ext cx="8161560" cy="52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Plusieurs choix possible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Objectifs : Récupérer ce qui nous intéresse dans les fichiers txt → regex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1. Les Titres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2. Les paragraphes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Tout les textes entre la fin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d'un titre valide et le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début du titre suivant,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avec un nettoyage des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sauts de ligne multiples.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Améliorations envisageables :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Meilleur règles pour la récupération des paragraphes en cours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Améliorations du regex pour extraire véritablement ce qu’il nous faut (plus de précisions)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3960000" y="1800000"/>
            <a:ext cx="4608360" cy="3041640"/>
          </a:xfrm>
          <a:prstGeom prst="rect">
            <a:avLst/>
          </a:prstGeom>
          <a:ln w="0">
            <a:noFill/>
          </a:ln>
        </p:spPr>
      </p:pic>
      <p:sp>
        <p:nvSpPr>
          <p:cNvPr id="99" name=""/>
          <p:cNvSpPr/>
          <p:nvPr/>
        </p:nvSpPr>
        <p:spPr>
          <a:xfrm>
            <a:off x="8820360" y="6431040"/>
            <a:ext cx="37080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D30059B-91A3-4753-920F-185EECB052F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BCE01F-1C5A-4E10-BE17-2D93C071AC76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"/>
          <p:cNvSpPr/>
          <p:nvPr/>
        </p:nvSpPr>
        <p:spPr>
          <a:xfrm>
            <a:off x="1260000" y="1980000"/>
            <a:ext cx="7016400" cy="348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10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12/06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"/>
          <p:cNvSpPr/>
          <p:nvPr/>
        </p:nvSpPr>
        <p:spPr>
          <a:xfrm>
            <a:off x="8654760" y="643248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D09F7A7-AC92-45F5-B815-E25E538039A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954AAC-9838-4F93-B73C-B03CA60E502B}" type="slidenum">
              <a:t>80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"/>
          <p:cNvSpPr/>
          <p:nvPr/>
        </p:nvSpPr>
        <p:spPr>
          <a:xfrm>
            <a:off x="180000" y="720000"/>
            <a:ext cx="323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Trouver Acronyme manquant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"/>
          <p:cNvSpPr/>
          <p:nvPr/>
        </p:nvSpPr>
        <p:spPr>
          <a:xfrm>
            <a:off x="540000" y="1440000"/>
            <a:ext cx="359604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Tous les mots uniquement en majuscule de 6 lettres ou moins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"/>
          <p:cNvSpPr/>
          <p:nvPr/>
        </p:nvSpPr>
        <p:spPr>
          <a:xfrm>
            <a:off x="5220000" y="1440000"/>
            <a:ext cx="359604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Tous les mots contenant au moins 2 majuscules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2" name="" descr=""/>
          <p:cNvPicPr/>
          <p:nvPr/>
        </p:nvPicPr>
        <p:blipFill>
          <a:blip r:embed="rId1"/>
          <a:stretch/>
        </p:blipFill>
        <p:spPr>
          <a:xfrm>
            <a:off x="4896000" y="2088000"/>
            <a:ext cx="4087800" cy="689040"/>
          </a:xfrm>
          <a:prstGeom prst="rect">
            <a:avLst/>
          </a:prstGeom>
          <a:ln w="0">
            <a:noFill/>
          </a:ln>
        </p:spPr>
      </p:pic>
      <p:sp>
        <p:nvSpPr>
          <p:cNvPr id="483" name=""/>
          <p:cNvSpPr/>
          <p:nvPr/>
        </p:nvSpPr>
        <p:spPr>
          <a:xfrm>
            <a:off x="5940000" y="2880000"/>
            <a:ext cx="161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Trop de faux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"/>
          <p:cNvSpPr/>
          <p:nvPr/>
        </p:nvSpPr>
        <p:spPr>
          <a:xfrm>
            <a:off x="0" y="2772000"/>
            <a:ext cx="48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Il doit en manquer mais bien dans l’ensemble.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 récupère 333 dont des mots en maj et des titres.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5" name="" descr=""/>
          <p:cNvPicPr/>
          <p:nvPr/>
        </p:nvPicPr>
        <p:blipFill>
          <a:blip r:embed="rId2"/>
          <a:stretch/>
        </p:blipFill>
        <p:spPr>
          <a:xfrm>
            <a:off x="180000" y="4320000"/>
            <a:ext cx="4781160" cy="1565280"/>
          </a:xfrm>
          <a:prstGeom prst="rect">
            <a:avLst/>
          </a:prstGeom>
          <a:ln w="0">
            <a:noFill/>
          </a:ln>
        </p:spPr>
      </p:pic>
      <p:sp>
        <p:nvSpPr>
          <p:cNvPr id="486" name=""/>
          <p:cNvSpPr/>
          <p:nvPr/>
        </p:nvSpPr>
        <p:spPr>
          <a:xfrm>
            <a:off x="182880" y="3960000"/>
            <a:ext cx="485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Nouveau site trouvé avec wayback machine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"/>
          <p:cNvSpPr/>
          <p:nvPr/>
        </p:nvSpPr>
        <p:spPr>
          <a:xfrm>
            <a:off x="0" y="5877360"/>
            <a:ext cx="9140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https://web.archive.org/web/20170512021827/http://www.spinalcord.org:80/resource-center/askus/index.php?pg=kb.page&amp;id=1413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"/>
          <p:cNvSpPr/>
          <p:nvPr/>
        </p:nvSpPr>
        <p:spPr>
          <a:xfrm>
            <a:off x="5040000" y="5040000"/>
            <a:ext cx="7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"/>
          <p:cNvSpPr/>
          <p:nvPr/>
        </p:nvSpPr>
        <p:spPr>
          <a:xfrm>
            <a:off x="5904000" y="3960000"/>
            <a:ext cx="2696040" cy="136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passe à 299 acronymes restants mais avec des faux acronymes (mauvaises définitions)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0" name="" descr=""/>
          <p:cNvPicPr/>
          <p:nvPr/>
        </p:nvPicPr>
        <p:blipFill>
          <a:blip r:embed="rId3"/>
          <a:stretch/>
        </p:blipFill>
        <p:spPr>
          <a:xfrm>
            <a:off x="5040000" y="5400000"/>
            <a:ext cx="2444040" cy="226440"/>
          </a:xfrm>
          <a:prstGeom prst="rect">
            <a:avLst/>
          </a:prstGeom>
          <a:ln w="0">
            <a:noFill/>
          </a:ln>
        </p:spPr>
      </p:pic>
      <p:pic>
        <p:nvPicPr>
          <p:cNvPr id="491" name="" descr=""/>
          <p:cNvPicPr/>
          <p:nvPr/>
        </p:nvPicPr>
        <p:blipFill>
          <a:blip r:embed="rId4"/>
          <a:stretch/>
        </p:blipFill>
        <p:spPr>
          <a:xfrm>
            <a:off x="7560000" y="5410800"/>
            <a:ext cx="1544040" cy="176040"/>
          </a:xfrm>
          <a:prstGeom prst="rect">
            <a:avLst/>
          </a:prstGeom>
          <a:ln w="0">
            <a:noFill/>
          </a:ln>
        </p:spPr>
      </p:pic>
      <p:sp>
        <p:nvSpPr>
          <p:cNvPr id="492" name=""/>
          <p:cNvSpPr/>
          <p:nvPr/>
        </p:nvSpPr>
        <p:spPr>
          <a:xfrm>
            <a:off x="8748000" y="630936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82BE70F-2724-48AA-9374-12B360E71FF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3" name="" descr=""/>
          <p:cNvPicPr/>
          <p:nvPr/>
        </p:nvPicPr>
        <p:blipFill>
          <a:blip r:embed="rId5"/>
          <a:stretch/>
        </p:blipFill>
        <p:spPr>
          <a:xfrm>
            <a:off x="432000" y="2160000"/>
            <a:ext cx="3416400" cy="5558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703563-34D9-4D00-A473-53535C530166}" type="slidenum">
              <a:t>81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"/>
          <p:cNvSpPr/>
          <p:nvPr/>
        </p:nvSpPr>
        <p:spPr>
          <a:xfrm>
            <a:off x="180000" y="2520360"/>
            <a:ext cx="395640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 : flags=re.IGNORECASE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"/>
          <p:cNvSpPr/>
          <p:nvPr/>
        </p:nvSpPr>
        <p:spPr>
          <a:xfrm>
            <a:off x="2592000" y="720000"/>
            <a:ext cx="323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Augmenter Base d’acronymes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"/>
          <p:cNvSpPr/>
          <p:nvPr/>
        </p:nvSpPr>
        <p:spPr>
          <a:xfrm>
            <a:off x="180000" y="720000"/>
            <a:ext cx="179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le supprime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"/>
          <p:cNvSpPr/>
          <p:nvPr/>
        </p:nvSpPr>
        <p:spPr>
          <a:xfrm>
            <a:off x="1872000" y="900000"/>
            <a:ext cx="7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"/>
          <p:cNvSpPr/>
          <p:nvPr/>
        </p:nvSpPr>
        <p:spPr>
          <a:xfrm>
            <a:off x="0" y="1584000"/>
            <a:ext cx="935604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 base on supprime les acronymes entre parenthèse pour ne pas doubler les définitions (mais seulement ceux qu’on connaît) → On les récupère avant de les supprimer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9" name="" descr=""/>
          <p:cNvPicPr/>
          <p:nvPr/>
        </p:nvPicPr>
        <p:blipFill>
          <a:blip r:embed="rId1"/>
          <a:stretch/>
        </p:blipFill>
        <p:spPr>
          <a:xfrm>
            <a:off x="864000" y="1224000"/>
            <a:ext cx="2994840" cy="320040"/>
          </a:xfrm>
          <a:prstGeom prst="rect">
            <a:avLst/>
          </a:prstGeom>
          <a:ln w="0">
            <a:noFill/>
          </a:ln>
        </p:spPr>
      </p:pic>
      <p:sp>
        <p:nvSpPr>
          <p:cNvPr id="500" name=""/>
          <p:cNvSpPr/>
          <p:nvPr/>
        </p:nvSpPr>
        <p:spPr>
          <a:xfrm>
            <a:off x="5364000" y="1201680"/>
            <a:ext cx="262404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passe de 333 à 258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"/>
          <p:cNvSpPr/>
          <p:nvPr/>
        </p:nvSpPr>
        <p:spPr>
          <a:xfrm>
            <a:off x="8726760" y="628812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0A6B74E-956C-4C64-AE26-4592122B0CD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"/>
          <p:cNvSpPr/>
          <p:nvPr/>
        </p:nvSpPr>
        <p:spPr>
          <a:xfrm>
            <a:off x="360000" y="3101760"/>
            <a:ext cx="4136400" cy="85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avait mis ignorecase pour récupérer tous les acronymes possibles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3" name="" descr=""/>
          <p:cNvPicPr/>
          <p:nvPr/>
        </p:nvPicPr>
        <p:blipFill>
          <a:blip r:embed="rId2"/>
          <a:stretch/>
        </p:blipFill>
        <p:spPr>
          <a:xfrm>
            <a:off x="447840" y="3960000"/>
            <a:ext cx="2428560" cy="273240"/>
          </a:xfrm>
          <a:prstGeom prst="rect">
            <a:avLst/>
          </a:prstGeom>
          <a:ln w="0">
            <a:noFill/>
          </a:ln>
        </p:spPr>
      </p:pic>
      <p:sp>
        <p:nvSpPr>
          <p:cNvPr id="504" name=""/>
          <p:cNvSpPr/>
          <p:nvPr/>
        </p:nvSpPr>
        <p:spPr>
          <a:xfrm>
            <a:off x="5220000" y="2447280"/>
            <a:ext cx="2696400" cy="70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ALL : acute lymphoblastic leukemia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"/>
          <p:cNvSpPr/>
          <p:nvPr/>
        </p:nvSpPr>
        <p:spPr>
          <a:xfrm>
            <a:off x="3528000" y="4617720"/>
            <a:ext cx="1796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IT : Intrathecal injections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6" name="" descr=""/>
          <p:cNvPicPr/>
          <p:nvPr/>
        </p:nvPicPr>
        <p:blipFill>
          <a:blip r:embed="rId3"/>
          <a:stretch/>
        </p:blipFill>
        <p:spPr>
          <a:xfrm>
            <a:off x="5328360" y="4500000"/>
            <a:ext cx="3128040" cy="239760"/>
          </a:xfrm>
          <a:prstGeom prst="rect">
            <a:avLst/>
          </a:prstGeom>
          <a:ln w="0">
            <a:noFill/>
          </a:ln>
        </p:spPr>
      </p:pic>
      <p:pic>
        <p:nvPicPr>
          <p:cNvPr id="507" name="" descr=""/>
          <p:cNvPicPr/>
          <p:nvPr/>
        </p:nvPicPr>
        <p:blipFill>
          <a:blip r:embed="rId4"/>
          <a:stretch/>
        </p:blipFill>
        <p:spPr>
          <a:xfrm>
            <a:off x="5328000" y="5004000"/>
            <a:ext cx="3596400" cy="212400"/>
          </a:xfrm>
          <a:prstGeom prst="rect">
            <a:avLst/>
          </a:prstGeom>
          <a:ln w="0">
            <a:noFill/>
          </a:ln>
        </p:spPr>
      </p:pic>
      <p:pic>
        <p:nvPicPr>
          <p:cNvPr id="508" name="" descr=""/>
          <p:cNvPicPr/>
          <p:nvPr/>
        </p:nvPicPr>
        <p:blipFill>
          <a:blip r:embed="rId5"/>
          <a:stretch/>
        </p:blipFill>
        <p:spPr>
          <a:xfrm>
            <a:off x="4140000" y="3153960"/>
            <a:ext cx="4911120" cy="262440"/>
          </a:xfrm>
          <a:prstGeom prst="rect">
            <a:avLst/>
          </a:prstGeom>
          <a:ln w="0">
            <a:noFill/>
          </a:ln>
        </p:spPr>
      </p:pic>
      <p:pic>
        <p:nvPicPr>
          <p:cNvPr id="509" name="" descr=""/>
          <p:cNvPicPr/>
          <p:nvPr/>
        </p:nvPicPr>
        <p:blipFill>
          <a:blip r:embed="rId6"/>
          <a:stretch/>
        </p:blipFill>
        <p:spPr>
          <a:xfrm>
            <a:off x="4140000" y="3600000"/>
            <a:ext cx="4856400" cy="217080"/>
          </a:xfrm>
          <a:prstGeom prst="rect">
            <a:avLst/>
          </a:prstGeom>
          <a:ln w="0">
            <a:noFill/>
          </a:ln>
        </p:spPr>
      </p:pic>
      <p:pic>
        <p:nvPicPr>
          <p:cNvPr id="510" name="" descr=""/>
          <p:cNvPicPr/>
          <p:nvPr/>
        </p:nvPicPr>
        <p:blipFill>
          <a:blip r:embed="rId7"/>
          <a:stretch/>
        </p:blipFill>
        <p:spPr>
          <a:xfrm>
            <a:off x="208440" y="5040000"/>
            <a:ext cx="2487960" cy="232200"/>
          </a:xfrm>
          <a:prstGeom prst="rect">
            <a:avLst/>
          </a:prstGeom>
          <a:ln w="0">
            <a:noFill/>
          </a:ln>
        </p:spPr>
      </p:pic>
      <p:pic>
        <p:nvPicPr>
          <p:cNvPr id="511" name="" descr=""/>
          <p:cNvPicPr/>
          <p:nvPr/>
        </p:nvPicPr>
        <p:blipFill>
          <a:blip r:embed="rId8"/>
          <a:stretch/>
        </p:blipFill>
        <p:spPr>
          <a:xfrm>
            <a:off x="281520" y="5724000"/>
            <a:ext cx="2342880" cy="239760"/>
          </a:xfrm>
          <a:prstGeom prst="rect">
            <a:avLst/>
          </a:prstGeom>
          <a:ln w="0">
            <a:noFill/>
          </a:ln>
        </p:spPr>
      </p:pic>
      <p:sp>
        <p:nvSpPr>
          <p:cNvPr id="512" name=""/>
          <p:cNvSpPr/>
          <p:nvPr/>
        </p:nvSpPr>
        <p:spPr>
          <a:xfrm>
            <a:off x="1260000" y="5328000"/>
            <a:ext cx="36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"/>
          <p:cNvSpPr/>
          <p:nvPr/>
        </p:nvSpPr>
        <p:spPr>
          <a:xfrm>
            <a:off x="0" y="4500000"/>
            <a:ext cx="305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enlève ignorecase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A28DEA-B015-47F1-BAD5-E6BDDA59DC92}" type="slidenum">
              <a:t>82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"/>
          <p:cNvSpPr/>
          <p:nvPr/>
        </p:nvSpPr>
        <p:spPr>
          <a:xfrm>
            <a:off x="36000" y="648000"/>
            <a:ext cx="212004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validées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"/>
          <p:cNvSpPr/>
          <p:nvPr/>
        </p:nvSpPr>
        <p:spPr>
          <a:xfrm>
            <a:off x="180000" y="1197720"/>
            <a:ext cx="251604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TITLE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Name + Title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"/>
          <p:cNvSpPr/>
          <p:nvPr/>
        </p:nvSpPr>
        <p:spPr>
          <a:xfrm>
            <a:off x="2700000" y="1201320"/>
            <a:ext cx="3056040" cy="111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 CRITERIA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 + Pre Inclusion + population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"/>
          <p:cNvSpPr/>
          <p:nvPr/>
        </p:nvSpPr>
        <p:spPr>
          <a:xfrm>
            <a:off x="5940000" y="1189800"/>
            <a:ext cx="3056040" cy="96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EXCLUSION CRITERIA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Non Inclusion + Exclusion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"/>
          <p:cNvSpPr/>
          <p:nvPr/>
        </p:nvSpPr>
        <p:spPr>
          <a:xfrm>
            <a:off x="0" y="2808000"/>
            <a:ext cx="287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JUSTIFICATION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Background + Rationale + Scientific justification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"/>
          <p:cNvSpPr/>
          <p:nvPr/>
        </p:nvSpPr>
        <p:spPr>
          <a:xfrm>
            <a:off x="3264840" y="2808000"/>
            <a:ext cx="2131200" cy="10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STATISTICAL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Statistical + analysis + sample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"/>
          <p:cNvSpPr/>
          <p:nvPr/>
        </p:nvSpPr>
        <p:spPr>
          <a:xfrm>
            <a:off x="5940000" y="2785320"/>
            <a:ext cx="3056040" cy="91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 + end-points +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assessment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"/>
          <p:cNvSpPr/>
          <p:nvPr/>
        </p:nvSpPr>
        <p:spPr>
          <a:xfrm>
            <a:off x="1967040" y="4364280"/>
            <a:ext cx="143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DESIGN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Design + Method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"/>
          <p:cNvSpPr/>
          <p:nvPr/>
        </p:nvSpPr>
        <p:spPr>
          <a:xfrm>
            <a:off x="4685400" y="4222440"/>
            <a:ext cx="1917360" cy="162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 + Transplant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Intervention +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Experimental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"/>
          <p:cNvSpPr/>
          <p:nvPr/>
        </p:nvSpPr>
        <p:spPr>
          <a:xfrm>
            <a:off x="8748000" y="626400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69188E4-CFFC-4094-8734-47A46E4F692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A16387-3105-4AD7-81AF-E0192841C98F}" type="slidenum">
              <a:t>83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"/>
          <p:cNvSpPr/>
          <p:nvPr/>
        </p:nvSpPr>
        <p:spPr>
          <a:xfrm>
            <a:off x="36000" y="720000"/>
            <a:ext cx="3200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potentiels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"/>
          <p:cNvSpPr/>
          <p:nvPr/>
        </p:nvSpPr>
        <p:spPr>
          <a:xfrm>
            <a:off x="360000" y="1440000"/>
            <a:ext cx="1076040" cy="7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RISKS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Risks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"/>
          <p:cNvSpPr/>
          <p:nvPr/>
        </p:nvSpPr>
        <p:spPr>
          <a:xfrm>
            <a:off x="1980000" y="1440000"/>
            <a:ext cx="2696040" cy="67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EXPECTED BENFITS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Expected benefits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"/>
          <p:cNvSpPr/>
          <p:nvPr/>
        </p:nvSpPr>
        <p:spPr>
          <a:xfrm>
            <a:off x="5220000" y="1440000"/>
            <a:ext cx="2264040" cy="136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 BIS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Comparator +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Control group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Therapy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Leukemia- oriented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"/>
          <p:cNvSpPr/>
          <p:nvPr/>
        </p:nvSpPr>
        <p:spPr>
          <a:xfrm>
            <a:off x="340920" y="2880000"/>
            <a:ext cx="3975120" cy="111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PROCEDURE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Practical +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interventions (Treatment ?)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"/>
          <p:cNvSpPr/>
          <p:nvPr/>
        </p:nvSpPr>
        <p:spPr>
          <a:xfrm>
            <a:off x="8762760" y="628812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E971F8F-D12B-46AE-8D8D-CF5386F3A71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9FE4B3-DF45-4007-9243-2B60E8236424}" type="slidenum">
              <a:t>84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"/>
          <p:cNvSpPr/>
          <p:nvPr/>
        </p:nvSpPr>
        <p:spPr>
          <a:xfrm>
            <a:off x="353160" y="1453320"/>
            <a:ext cx="149832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NUMBERS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Number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"/>
          <p:cNvSpPr/>
          <p:nvPr/>
        </p:nvSpPr>
        <p:spPr>
          <a:xfrm>
            <a:off x="36000" y="720000"/>
            <a:ext cx="3200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à voir ou refusées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"/>
          <p:cNvSpPr/>
          <p:nvPr/>
        </p:nvSpPr>
        <p:spPr>
          <a:xfrm>
            <a:off x="2160000" y="1452600"/>
            <a:ext cx="215604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SITES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Centers + Sites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"/>
          <p:cNvSpPr/>
          <p:nvPr/>
        </p:nvSpPr>
        <p:spPr>
          <a:xfrm>
            <a:off x="6480000" y="1440000"/>
            <a:ext cx="1796040" cy="111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PEOPLE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Coordinating + Director + Committee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"/>
          <p:cNvSpPr/>
          <p:nvPr/>
        </p:nvSpPr>
        <p:spPr>
          <a:xfrm>
            <a:off x="360000" y="2633400"/>
            <a:ext cx="3416040" cy="67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DSMB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Data Safety Monitoring Board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"/>
          <p:cNvSpPr/>
          <p:nvPr/>
        </p:nvSpPr>
        <p:spPr>
          <a:xfrm>
            <a:off x="360000" y="3537720"/>
            <a:ext cx="205272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SHORT TITLE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Short/Abbreviation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"/>
          <p:cNvSpPr/>
          <p:nvPr/>
        </p:nvSpPr>
        <p:spPr>
          <a:xfrm>
            <a:off x="2952360" y="4491360"/>
            <a:ext cx="2443680" cy="90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MONETARY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Sponsor + Monetary + Funding + Budget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"/>
          <p:cNvSpPr/>
          <p:nvPr/>
        </p:nvSpPr>
        <p:spPr>
          <a:xfrm>
            <a:off x="4140000" y="1453680"/>
            <a:ext cx="2253240" cy="88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DURATION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Period + Duration + Schedule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"/>
          <p:cNvSpPr/>
          <p:nvPr/>
        </p:nvSpPr>
        <p:spPr>
          <a:xfrm>
            <a:off x="360000" y="4500000"/>
            <a:ext cx="2156040" cy="85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INFORMATIONS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SAE + EU-CT + Category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"/>
          <p:cNvSpPr/>
          <p:nvPr/>
        </p:nvSpPr>
        <p:spPr>
          <a:xfrm>
            <a:off x="4140000" y="2592000"/>
            <a:ext cx="4117320" cy="143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SPECIFIC: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ASPARAGINASE- Oriented assays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Add-on studies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MRD monitoring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Device(s) under investigation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"/>
          <p:cNvSpPr/>
          <p:nvPr/>
        </p:nvSpPr>
        <p:spPr>
          <a:xfrm>
            <a:off x="8762760" y="625212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75800C0-22D0-4EB2-BC8F-164270759BD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FB2B61-5C33-43DC-9E33-59B1998494D8}" type="slidenum">
              <a:t>85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"/>
          <p:cNvSpPr/>
          <p:nvPr/>
        </p:nvSpPr>
        <p:spPr>
          <a:xfrm>
            <a:off x="180000" y="720000"/>
            <a:ext cx="521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Plusieurs Sections vides dans plusieurs études 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2" name="" descr=""/>
          <p:cNvPicPr/>
          <p:nvPr/>
        </p:nvPicPr>
        <p:blipFill>
          <a:blip r:embed="rId1"/>
          <a:stretch/>
        </p:blipFill>
        <p:spPr>
          <a:xfrm>
            <a:off x="273240" y="1693800"/>
            <a:ext cx="3143160" cy="2190600"/>
          </a:xfrm>
          <a:prstGeom prst="rect">
            <a:avLst/>
          </a:prstGeom>
          <a:ln w="0">
            <a:noFill/>
          </a:ln>
        </p:spPr>
      </p:pic>
      <p:pic>
        <p:nvPicPr>
          <p:cNvPr id="543" name="" descr=""/>
          <p:cNvPicPr/>
          <p:nvPr/>
        </p:nvPicPr>
        <p:blipFill>
          <a:blip r:embed="rId2"/>
          <a:stretch/>
        </p:blipFill>
        <p:spPr>
          <a:xfrm>
            <a:off x="3935520" y="1571760"/>
            <a:ext cx="3620880" cy="2636640"/>
          </a:xfrm>
          <a:prstGeom prst="rect">
            <a:avLst/>
          </a:prstGeom>
          <a:ln w="0">
            <a:noFill/>
          </a:ln>
        </p:spPr>
      </p:pic>
      <p:sp>
        <p:nvSpPr>
          <p:cNvPr id="544" name=""/>
          <p:cNvSpPr/>
          <p:nvPr/>
        </p:nvSpPr>
        <p:spPr>
          <a:xfrm>
            <a:off x="180000" y="1260000"/>
            <a:ext cx="269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 : SONIMEL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"/>
          <p:cNvSpPr/>
          <p:nvPr/>
        </p:nvSpPr>
        <p:spPr>
          <a:xfrm>
            <a:off x="180000" y="4721760"/>
            <a:ext cx="4136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Principalement les sections potentiels,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Les rajouter dans d’autres sections 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"/>
          <p:cNvSpPr/>
          <p:nvPr/>
        </p:nvSpPr>
        <p:spPr>
          <a:xfrm>
            <a:off x="8748000" y="626400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4D98033-3E02-47C2-AD0B-55520650F8C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284F9B-5DD4-4A0A-9BEA-AFA58D09C806}" type="slidenum">
              <a:t>86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"/>
          <p:cNvSpPr/>
          <p:nvPr/>
        </p:nvSpPr>
        <p:spPr>
          <a:xfrm>
            <a:off x="1260000" y="1980000"/>
            <a:ext cx="7016400" cy="348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11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20/06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"/>
          <p:cNvSpPr/>
          <p:nvPr/>
        </p:nvSpPr>
        <p:spPr>
          <a:xfrm>
            <a:off x="8654760" y="643248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3F4EAD8-6F16-419D-92ED-A80B0D858AB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B61FFA-9C8B-43BD-BBF5-BD058B248E2C}" type="slidenum">
              <a:t>87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"/>
          <p:cNvSpPr/>
          <p:nvPr/>
        </p:nvSpPr>
        <p:spPr>
          <a:xfrm>
            <a:off x="8748000" y="626400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21CAF77-C951-4225-89F9-67323A10CE1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"/>
          <p:cNvSpPr/>
          <p:nvPr/>
        </p:nvSpPr>
        <p:spPr>
          <a:xfrm>
            <a:off x="180000" y="1260000"/>
            <a:ext cx="865260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1: acronyme avec 's' final =&gt; définition sur len(acronym)-1 mots précédents, Requis : le dernier mot doit finir par un 's'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"/>
          <p:cNvSpPr/>
          <p:nvPr/>
        </p:nvSpPr>
        <p:spPr>
          <a:xfrm>
            <a:off x="180000" y="720000"/>
            <a:ext cx="161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"/>
          <p:cNvSpPr/>
          <p:nvPr/>
        </p:nvSpPr>
        <p:spPr>
          <a:xfrm>
            <a:off x="139320" y="2277720"/>
            <a:ext cx="758700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2: correspondance stricte lettre par lettre avec n mots précédents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Requis : Pile le bon nombre de mots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"/>
          <p:cNvSpPr/>
          <p:nvPr/>
        </p:nvSpPr>
        <p:spPr>
          <a:xfrm>
            <a:off x="180000" y="3600000"/>
            <a:ext cx="813744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3: correspondance de l’acronyme dans un seul mot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Requis : Contient toutes les lettres dans l'ordre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"/>
          <p:cNvSpPr/>
          <p:nvPr/>
        </p:nvSpPr>
        <p:spPr>
          <a:xfrm>
            <a:off x="180000" y="4725360"/>
            <a:ext cx="701424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4: fenêtre élargie (2n) + suppression stopwords, initiales des mots dans l'ordre correspondant à l'acronyme, non contigu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5" name="" descr=""/>
          <p:cNvPicPr/>
          <p:nvPr/>
        </p:nvPicPr>
        <p:blipFill>
          <a:blip r:embed="rId1"/>
          <a:stretch/>
        </p:blipFill>
        <p:spPr>
          <a:xfrm>
            <a:off x="900000" y="1850400"/>
            <a:ext cx="2336760" cy="209160"/>
          </a:xfrm>
          <a:prstGeom prst="rect">
            <a:avLst/>
          </a:prstGeom>
          <a:ln w="0">
            <a:noFill/>
          </a:ln>
        </p:spPr>
      </p:pic>
      <p:pic>
        <p:nvPicPr>
          <p:cNvPr id="556" name="" descr=""/>
          <p:cNvPicPr/>
          <p:nvPr/>
        </p:nvPicPr>
        <p:blipFill>
          <a:blip r:embed="rId2"/>
          <a:stretch/>
        </p:blipFill>
        <p:spPr>
          <a:xfrm>
            <a:off x="3479040" y="1862280"/>
            <a:ext cx="2457720" cy="209520"/>
          </a:xfrm>
          <a:prstGeom prst="rect">
            <a:avLst/>
          </a:prstGeom>
          <a:ln w="0">
            <a:noFill/>
          </a:ln>
        </p:spPr>
      </p:pic>
      <p:pic>
        <p:nvPicPr>
          <p:cNvPr id="557" name="" descr=""/>
          <p:cNvPicPr/>
          <p:nvPr/>
        </p:nvPicPr>
        <p:blipFill>
          <a:blip r:embed="rId3"/>
          <a:stretch/>
        </p:blipFill>
        <p:spPr>
          <a:xfrm>
            <a:off x="350640" y="3042360"/>
            <a:ext cx="2706120" cy="208440"/>
          </a:xfrm>
          <a:prstGeom prst="rect">
            <a:avLst/>
          </a:prstGeom>
          <a:ln w="0">
            <a:noFill/>
          </a:ln>
        </p:spPr>
      </p:pic>
      <p:pic>
        <p:nvPicPr>
          <p:cNvPr id="558" name="" descr=""/>
          <p:cNvPicPr/>
          <p:nvPr/>
        </p:nvPicPr>
        <p:blipFill>
          <a:blip r:embed="rId4"/>
          <a:stretch/>
        </p:blipFill>
        <p:spPr>
          <a:xfrm>
            <a:off x="3600000" y="3060000"/>
            <a:ext cx="2876760" cy="190800"/>
          </a:xfrm>
          <a:prstGeom prst="rect">
            <a:avLst/>
          </a:prstGeom>
          <a:ln w="0">
            <a:noFill/>
          </a:ln>
        </p:spPr>
      </p:pic>
      <p:pic>
        <p:nvPicPr>
          <p:cNvPr id="559" name="" descr=""/>
          <p:cNvPicPr/>
          <p:nvPr/>
        </p:nvPicPr>
        <p:blipFill>
          <a:blip r:embed="rId5"/>
          <a:stretch/>
        </p:blipFill>
        <p:spPr>
          <a:xfrm>
            <a:off x="4140000" y="4320000"/>
            <a:ext cx="2043360" cy="180000"/>
          </a:xfrm>
          <a:prstGeom prst="rect">
            <a:avLst/>
          </a:prstGeom>
          <a:ln w="0">
            <a:noFill/>
          </a:ln>
        </p:spPr>
      </p:pic>
      <p:pic>
        <p:nvPicPr>
          <p:cNvPr id="560" name="" descr=""/>
          <p:cNvPicPr/>
          <p:nvPr/>
        </p:nvPicPr>
        <p:blipFill>
          <a:blip r:embed="rId6"/>
          <a:stretch/>
        </p:blipFill>
        <p:spPr>
          <a:xfrm>
            <a:off x="259920" y="4320000"/>
            <a:ext cx="3516840" cy="225000"/>
          </a:xfrm>
          <a:prstGeom prst="rect">
            <a:avLst/>
          </a:prstGeom>
          <a:ln w="0">
            <a:noFill/>
          </a:ln>
        </p:spPr>
      </p:pic>
      <p:pic>
        <p:nvPicPr>
          <p:cNvPr id="561" name="" descr=""/>
          <p:cNvPicPr/>
          <p:nvPr/>
        </p:nvPicPr>
        <p:blipFill>
          <a:blip r:embed="rId7"/>
          <a:stretch/>
        </p:blipFill>
        <p:spPr>
          <a:xfrm>
            <a:off x="238680" y="5400000"/>
            <a:ext cx="4100760" cy="180360"/>
          </a:xfrm>
          <a:prstGeom prst="rect">
            <a:avLst/>
          </a:prstGeom>
          <a:ln w="0">
            <a:noFill/>
          </a:ln>
        </p:spPr>
      </p:pic>
      <p:pic>
        <p:nvPicPr>
          <p:cNvPr id="562" name="" descr=""/>
          <p:cNvPicPr/>
          <p:nvPr/>
        </p:nvPicPr>
        <p:blipFill>
          <a:blip r:embed="rId8"/>
          <a:stretch/>
        </p:blipFill>
        <p:spPr>
          <a:xfrm>
            <a:off x="4535280" y="5382360"/>
            <a:ext cx="3236760" cy="2055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6415B0-B3C6-4F13-BCFE-C6885EF07795}" type="slidenum">
              <a:t>88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"/>
          <p:cNvSpPr/>
          <p:nvPr/>
        </p:nvSpPr>
        <p:spPr>
          <a:xfrm>
            <a:off x="540000" y="1260000"/>
            <a:ext cx="35758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4" name="" descr=""/>
          <p:cNvPicPr/>
          <p:nvPr/>
        </p:nvPicPr>
        <p:blipFill>
          <a:blip r:embed="rId1"/>
          <a:stretch/>
        </p:blipFill>
        <p:spPr>
          <a:xfrm>
            <a:off x="540000" y="1931760"/>
            <a:ext cx="1976760" cy="240840"/>
          </a:xfrm>
          <a:prstGeom prst="rect">
            <a:avLst/>
          </a:prstGeom>
          <a:ln w="0">
            <a:noFill/>
          </a:ln>
        </p:spPr>
      </p:pic>
      <p:sp>
        <p:nvSpPr>
          <p:cNvPr id="565" name=""/>
          <p:cNvSpPr/>
          <p:nvPr/>
        </p:nvSpPr>
        <p:spPr>
          <a:xfrm>
            <a:off x="2880000" y="1800000"/>
            <a:ext cx="287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‘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 non géré dans la V2 car mot différent et commence par un B pour la V4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"/>
          <p:cNvSpPr/>
          <p:nvPr/>
        </p:nvSpPr>
        <p:spPr>
          <a:xfrm>
            <a:off x="6300000" y="1800000"/>
            <a:ext cx="2516760" cy="89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Changement de la V4 : On parcourt en sens inverse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7" name="" descr=""/>
          <p:cNvPicPr/>
          <p:nvPr/>
        </p:nvPicPr>
        <p:blipFill>
          <a:blip r:embed="rId2"/>
          <a:stretch/>
        </p:blipFill>
        <p:spPr>
          <a:xfrm>
            <a:off x="6372000" y="2700000"/>
            <a:ext cx="1904760" cy="227160"/>
          </a:xfrm>
          <a:prstGeom prst="rect">
            <a:avLst/>
          </a:prstGeom>
          <a:ln w="0">
            <a:noFill/>
          </a:ln>
        </p:spPr>
      </p:pic>
      <p:sp>
        <p:nvSpPr>
          <p:cNvPr id="568" name=""/>
          <p:cNvSpPr/>
          <p:nvPr/>
        </p:nvSpPr>
        <p:spPr>
          <a:xfrm>
            <a:off x="8730000" y="623772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E946BBC-AA11-4B07-8B56-CE94277F74D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557D4B-8D35-481E-94D3-52C9654E1AA4}" type="slidenum">
              <a:t>89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"/>
          <p:cNvSpPr/>
          <p:nvPr/>
        </p:nvSpPr>
        <p:spPr>
          <a:xfrm>
            <a:off x="1260000" y="1980000"/>
            <a:ext cx="6469920" cy="348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2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04/04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8820360" y="6431040"/>
            <a:ext cx="37080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5B3DA65-979C-4079-96F4-D2D9EA0835E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502F4B-F9D5-465E-9FE0-8954AA635197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"/>
          <p:cNvSpPr/>
          <p:nvPr/>
        </p:nvSpPr>
        <p:spPr>
          <a:xfrm>
            <a:off x="180000" y="720000"/>
            <a:ext cx="143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0" name="" descr=""/>
          <p:cNvPicPr/>
          <p:nvPr/>
        </p:nvPicPr>
        <p:blipFill>
          <a:blip r:embed="rId1"/>
          <a:stretch/>
        </p:blipFill>
        <p:spPr>
          <a:xfrm>
            <a:off x="360000" y="1260000"/>
            <a:ext cx="1710720" cy="1299240"/>
          </a:xfrm>
          <a:prstGeom prst="rect">
            <a:avLst/>
          </a:prstGeom>
          <a:ln w="0">
            <a:noFill/>
          </a:ln>
        </p:spPr>
      </p:pic>
      <p:sp>
        <p:nvSpPr>
          <p:cNvPr id="571" name=""/>
          <p:cNvSpPr/>
          <p:nvPr/>
        </p:nvSpPr>
        <p:spPr>
          <a:xfrm>
            <a:off x="2160000" y="1440000"/>
            <a:ext cx="2156760" cy="89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Changement de nom pour les titres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2" name="" descr=""/>
          <p:cNvPicPr/>
          <p:nvPr/>
        </p:nvPicPr>
        <p:blipFill>
          <a:blip r:embed="rId2"/>
          <a:stretch/>
        </p:blipFill>
        <p:spPr>
          <a:xfrm>
            <a:off x="4905360" y="2337120"/>
            <a:ext cx="1947240" cy="3059640"/>
          </a:xfrm>
          <a:prstGeom prst="rect">
            <a:avLst/>
          </a:prstGeom>
          <a:ln w="0">
            <a:noFill/>
          </a:ln>
        </p:spPr>
      </p:pic>
      <p:sp>
        <p:nvSpPr>
          <p:cNvPr id="573" name=""/>
          <p:cNvSpPr/>
          <p:nvPr/>
        </p:nvSpPr>
        <p:spPr>
          <a:xfrm>
            <a:off x="5155200" y="1222920"/>
            <a:ext cx="1796760" cy="11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Ajouts des autres titres pour la version complète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"/>
          <p:cNvSpPr/>
          <p:nvPr/>
        </p:nvSpPr>
        <p:spPr>
          <a:xfrm>
            <a:off x="407880" y="4359600"/>
            <a:ext cx="3257640" cy="61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Création de la base CSV pour présence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"/>
          <p:cNvSpPr/>
          <p:nvPr/>
        </p:nvSpPr>
        <p:spPr>
          <a:xfrm>
            <a:off x="8774280" y="625212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F45354A-5F53-4842-BDC8-928AB78AFF7E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643F62-C344-4DBB-BFB6-AE8EE53FB297}" type="slidenum">
              <a:t>90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"/>
          <p:cNvSpPr/>
          <p:nvPr/>
        </p:nvSpPr>
        <p:spPr>
          <a:xfrm>
            <a:off x="8739000" y="621936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7394452-516F-4D4B-B2C9-0C4EB3DBCC8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"/>
          <p:cNvSpPr/>
          <p:nvPr/>
        </p:nvSpPr>
        <p:spPr>
          <a:xfrm>
            <a:off x="212760" y="762120"/>
            <a:ext cx="145872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Moteur de Recherche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"/>
          <p:cNvSpPr/>
          <p:nvPr/>
        </p:nvSpPr>
        <p:spPr>
          <a:xfrm>
            <a:off x="142200" y="5032800"/>
            <a:ext cx="1511640" cy="72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Uniquement commencé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"/>
          <p:cNvSpPr/>
          <p:nvPr/>
        </p:nvSpPr>
        <p:spPr>
          <a:xfrm>
            <a:off x="4511880" y="3154320"/>
            <a:ext cx="2025720" cy="72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du nouveau preprocess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0" name="" descr=""/>
          <p:cNvPicPr/>
          <p:nvPr/>
        </p:nvPicPr>
        <p:blipFill>
          <a:blip r:embed="rId1"/>
          <a:stretch/>
        </p:blipFill>
        <p:spPr>
          <a:xfrm>
            <a:off x="6540840" y="3341520"/>
            <a:ext cx="2552760" cy="180360"/>
          </a:xfrm>
          <a:prstGeom prst="rect">
            <a:avLst/>
          </a:prstGeom>
          <a:ln w="0">
            <a:noFill/>
          </a:ln>
        </p:spPr>
      </p:pic>
      <p:pic>
        <p:nvPicPr>
          <p:cNvPr id="581" name="" descr=""/>
          <p:cNvPicPr/>
          <p:nvPr/>
        </p:nvPicPr>
        <p:blipFill>
          <a:blip r:embed="rId2"/>
          <a:stretch/>
        </p:blipFill>
        <p:spPr>
          <a:xfrm>
            <a:off x="6540840" y="2545920"/>
            <a:ext cx="1421280" cy="720360"/>
          </a:xfrm>
          <a:prstGeom prst="rect">
            <a:avLst/>
          </a:prstGeom>
          <a:ln w="0">
            <a:noFill/>
          </a:ln>
        </p:spPr>
      </p:pic>
      <p:pic>
        <p:nvPicPr>
          <p:cNvPr id="582" name="" descr=""/>
          <p:cNvPicPr/>
          <p:nvPr/>
        </p:nvPicPr>
        <p:blipFill>
          <a:blip r:embed="rId3"/>
          <a:stretch/>
        </p:blipFill>
        <p:spPr>
          <a:xfrm>
            <a:off x="6540840" y="3706200"/>
            <a:ext cx="2472840" cy="171360"/>
          </a:xfrm>
          <a:prstGeom prst="rect">
            <a:avLst/>
          </a:prstGeom>
          <a:ln w="0">
            <a:noFill/>
          </a:ln>
        </p:spPr>
      </p:pic>
      <p:pic>
        <p:nvPicPr>
          <p:cNvPr id="583" name="" descr=""/>
          <p:cNvPicPr/>
          <p:nvPr/>
        </p:nvPicPr>
        <p:blipFill>
          <a:blip r:embed="rId4"/>
          <a:stretch/>
        </p:blipFill>
        <p:spPr>
          <a:xfrm>
            <a:off x="6593760" y="3972960"/>
            <a:ext cx="2030760" cy="468720"/>
          </a:xfrm>
          <a:prstGeom prst="rect">
            <a:avLst/>
          </a:prstGeom>
          <a:ln w="0">
            <a:noFill/>
          </a:ln>
        </p:spPr>
      </p:pic>
      <p:pic>
        <p:nvPicPr>
          <p:cNvPr id="584" name="" descr=""/>
          <p:cNvPicPr/>
          <p:nvPr/>
        </p:nvPicPr>
        <p:blipFill>
          <a:blip r:embed="rId5"/>
          <a:stretch/>
        </p:blipFill>
        <p:spPr>
          <a:xfrm>
            <a:off x="275040" y="3025800"/>
            <a:ext cx="2831040" cy="537120"/>
          </a:xfrm>
          <a:prstGeom prst="rect">
            <a:avLst/>
          </a:prstGeom>
          <a:ln w="0">
            <a:noFill/>
          </a:ln>
        </p:spPr>
      </p:pic>
      <p:sp>
        <p:nvSpPr>
          <p:cNvPr id="585" name=""/>
          <p:cNvSpPr/>
          <p:nvPr/>
        </p:nvSpPr>
        <p:spPr>
          <a:xfrm>
            <a:off x="318960" y="2583000"/>
            <a:ext cx="2716920" cy="43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Affichage changé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6" name="" descr=""/>
          <p:cNvPicPr/>
          <p:nvPr/>
        </p:nvPicPr>
        <p:blipFill>
          <a:blip r:embed="rId6"/>
          <a:stretch/>
        </p:blipFill>
        <p:spPr>
          <a:xfrm>
            <a:off x="4278240" y="806040"/>
            <a:ext cx="2373840" cy="1680480"/>
          </a:xfrm>
          <a:prstGeom prst="rect">
            <a:avLst/>
          </a:prstGeom>
          <a:ln w="0">
            <a:noFill/>
          </a:ln>
        </p:spPr>
      </p:pic>
      <p:sp>
        <p:nvSpPr>
          <p:cNvPr id="587" name=""/>
          <p:cNvSpPr/>
          <p:nvPr/>
        </p:nvSpPr>
        <p:spPr>
          <a:xfrm>
            <a:off x="2215080" y="992520"/>
            <a:ext cx="1892880" cy="88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Téléchargement  des pdf et ajout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"/>
          <p:cNvSpPr/>
          <p:nvPr/>
        </p:nvSpPr>
        <p:spPr>
          <a:xfrm>
            <a:off x="1701720" y="5058720"/>
            <a:ext cx="377100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2ème moteur non fini mais choix des sections commencé,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de AND OR ou *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2674FE-7F84-4231-8858-79392408AA12}" type="slidenum">
              <a:t>91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"/>
          <p:cNvSpPr/>
          <p:nvPr/>
        </p:nvSpPr>
        <p:spPr>
          <a:xfrm>
            <a:off x="1260000" y="1980000"/>
            <a:ext cx="7016400" cy="348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12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26/06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"/>
          <p:cNvSpPr/>
          <p:nvPr/>
        </p:nvSpPr>
        <p:spPr>
          <a:xfrm>
            <a:off x="8726760" y="639648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11D0537-5852-40F3-B0E8-1FFEBB8C76D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C786FD-7AAC-4182-AFFD-07BA9E3027FA}" type="slidenum">
              <a:t>92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"/>
          <p:cNvSpPr/>
          <p:nvPr/>
        </p:nvSpPr>
        <p:spPr>
          <a:xfrm>
            <a:off x="180000" y="720000"/>
            <a:ext cx="179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"/>
          <p:cNvSpPr/>
          <p:nvPr/>
        </p:nvSpPr>
        <p:spPr>
          <a:xfrm>
            <a:off x="82800" y="1853280"/>
            <a:ext cx="377496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1. Acronyme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Gère les acronymes + () supprimer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"/>
          <p:cNvSpPr/>
          <p:nvPr/>
        </p:nvSpPr>
        <p:spPr>
          <a:xfrm>
            <a:off x="109440" y="3363480"/>
            <a:ext cx="3060000" cy="38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2. Lemmatisation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(avec pos tag)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"/>
          <p:cNvSpPr/>
          <p:nvPr/>
        </p:nvSpPr>
        <p:spPr>
          <a:xfrm>
            <a:off x="118080" y="4363200"/>
            <a:ext cx="377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3. Normalisation unicode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"/>
          <p:cNvSpPr/>
          <p:nvPr/>
        </p:nvSpPr>
        <p:spPr>
          <a:xfrm>
            <a:off x="118080" y="5221800"/>
            <a:ext cx="117288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4. Lower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"/>
          <p:cNvSpPr/>
          <p:nvPr/>
        </p:nvSpPr>
        <p:spPr>
          <a:xfrm>
            <a:off x="8727480" y="627084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B3DAB16-E464-4D8D-960F-4694AFC41F0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7" name="" descr=""/>
          <p:cNvPicPr/>
          <p:nvPr/>
        </p:nvPicPr>
        <p:blipFill>
          <a:blip r:embed="rId1"/>
          <a:stretch/>
        </p:blipFill>
        <p:spPr>
          <a:xfrm>
            <a:off x="16920" y="1146960"/>
            <a:ext cx="9088560" cy="591480"/>
          </a:xfrm>
          <a:prstGeom prst="rect">
            <a:avLst/>
          </a:prstGeom>
          <a:ln w="0">
            <a:noFill/>
          </a:ln>
        </p:spPr>
      </p:pic>
      <p:pic>
        <p:nvPicPr>
          <p:cNvPr id="598" name="" descr=""/>
          <p:cNvPicPr/>
          <p:nvPr/>
        </p:nvPicPr>
        <p:blipFill>
          <a:blip r:embed="rId2"/>
          <a:stretch/>
        </p:blipFill>
        <p:spPr>
          <a:xfrm>
            <a:off x="82800" y="2453040"/>
            <a:ext cx="8013960" cy="614160"/>
          </a:xfrm>
          <a:prstGeom prst="rect">
            <a:avLst/>
          </a:prstGeom>
          <a:ln w="0">
            <a:noFill/>
          </a:ln>
        </p:spPr>
      </p:pic>
      <p:pic>
        <p:nvPicPr>
          <p:cNvPr id="599" name="" descr=""/>
          <p:cNvPicPr/>
          <p:nvPr/>
        </p:nvPicPr>
        <p:blipFill>
          <a:blip r:embed="rId3"/>
          <a:stretch/>
        </p:blipFill>
        <p:spPr>
          <a:xfrm>
            <a:off x="3231000" y="3192120"/>
            <a:ext cx="5910480" cy="736200"/>
          </a:xfrm>
          <a:prstGeom prst="rect">
            <a:avLst/>
          </a:prstGeom>
          <a:ln w="0">
            <a:noFill/>
          </a:ln>
        </p:spPr>
      </p:pic>
      <p:pic>
        <p:nvPicPr>
          <p:cNvPr id="600" name="" descr=""/>
          <p:cNvPicPr/>
          <p:nvPr/>
        </p:nvPicPr>
        <p:blipFill>
          <a:blip r:embed="rId4"/>
          <a:stretch/>
        </p:blipFill>
        <p:spPr>
          <a:xfrm>
            <a:off x="2895840" y="4169160"/>
            <a:ext cx="5758200" cy="766800"/>
          </a:xfrm>
          <a:prstGeom prst="rect">
            <a:avLst/>
          </a:prstGeom>
          <a:ln w="0">
            <a:noFill/>
          </a:ln>
        </p:spPr>
      </p:pic>
      <p:pic>
        <p:nvPicPr>
          <p:cNvPr id="601" name="" descr=""/>
          <p:cNvPicPr/>
          <p:nvPr/>
        </p:nvPicPr>
        <p:blipFill>
          <a:blip r:embed="rId5"/>
          <a:stretch/>
        </p:blipFill>
        <p:spPr>
          <a:xfrm>
            <a:off x="1300680" y="5103360"/>
            <a:ext cx="5849640" cy="758880"/>
          </a:xfrm>
          <a:prstGeom prst="rect">
            <a:avLst/>
          </a:prstGeom>
          <a:ln w="0">
            <a:noFill/>
          </a:ln>
        </p:spPr>
      </p:pic>
      <p:pic>
        <p:nvPicPr>
          <p:cNvPr id="602" name="" descr=""/>
          <p:cNvPicPr/>
          <p:nvPr/>
        </p:nvPicPr>
        <p:blipFill>
          <a:blip r:embed="rId6"/>
          <a:stretch/>
        </p:blipFill>
        <p:spPr>
          <a:xfrm>
            <a:off x="2095200" y="1997280"/>
            <a:ext cx="2489400" cy="203040"/>
          </a:xfrm>
          <a:prstGeom prst="rect">
            <a:avLst/>
          </a:prstGeom>
          <a:ln w="0">
            <a:noFill/>
          </a:ln>
        </p:spPr>
      </p:pic>
      <p:pic>
        <p:nvPicPr>
          <p:cNvPr id="603" name="" descr=""/>
          <p:cNvPicPr/>
          <p:nvPr/>
        </p:nvPicPr>
        <p:blipFill>
          <a:blip r:embed="rId7"/>
          <a:stretch/>
        </p:blipFill>
        <p:spPr>
          <a:xfrm>
            <a:off x="3772080" y="2250000"/>
            <a:ext cx="3777120" cy="1648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5107FC-7F64-4D40-8EF4-0128BF78A505}" type="slidenum">
              <a:t>93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"/>
          <p:cNvSpPr/>
          <p:nvPr/>
        </p:nvSpPr>
        <p:spPr>
          <a:xfrm>
            <a:off x="8726760" y="636048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F1F1AC3-7C1B-4BFD-834C-176F3A2742DB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"/>
          <p:cNvSpPr/>
          <p:nvPr/>
        </p:nvSpPr>
        <p:spPr>
          <a:xfrm>
            <a:off x="162360" y="2123280"/>
            <a:ext cx="446040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6. Pattern Day / Week / Month supprimés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"/>
          <p:cNvSpPr/>
          <p:nvPr/>
        </p:nvSpPr>
        <p:spPr>
          <a:xfrm>
            <a:off x="180000" y="3516480"/>
            <a:ext cx="377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7. Suppression nombres seuls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"/>
          <p:cNvSpPr/>
          <p:nvPr/>
        </p:nvSpPr>
        <p:spPr>
          <a:xfrm>
            <a:off x="180000" y="791280"/>
            <a:ext cx="377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5.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Nettoyage ponctuation (et -)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8" name="" descr=""/>
          <p:cNvPicPr/>
          <p:nvPr/>
        </p:nvPicPr>
        <p:blipFill>
          <a:blip r:embed="rId1"/>
          <a:stretch/>
        </p:blipFill>
        <p:spPr>
          <a:xfrm>
            <a:off x="162360" y="2578320"/>
            <a:ext cx="7602480" cy="659880"/>
          </a:xfrm>
          <a:prstGeom prst="rect">
            <a:avLst/>
          </a:prstGeom>
          <a:ln w="0">
            <a:noFill/>
          </a:ln>
        </p:spPr>
      </p:pic>
      <p:sp>
        <p:nvSpPr>
          <p:cNvPr id="609" name=""/>
          <p:cNvSpPr/>
          <p:nvPr/>
        </p:nvSpPr>
        <p:spPr>
          <a:xfrm>
            <a:off x="184320" y="4708800"/>
            <a:ext cx="3091680" cy="3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8. Stop words + lettre seul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0" name="" descr=""/>
          <p:cNvPicPr/>
          <p:nvPr/>
        </p:nvPicPr>
        <p:blipFill>
          <a:blip r:embed="rId2"/>
          <a:stretch/>
        </p:blipFill>
        <p:spPr>
          <a:xfrm>
            <a:off x="180000" y="3873960"/>
            <a:ext cx="6756480" cy="659880"/>
          </a:xfrm>
          <a:prstGeom prst="rect">
            <a:avLst/>
          </a:prstGeom>
          <a:ln w="0">
            <a:noFill/>
          </a:ln>
        </p:spPr>
      </p:pic>
      <p:pic>
        <p:nvPicPr>
          <p:cNvPr id="611" name="" descr=""/>
          <p:cNvPicPr/>
          <p:nvPr/>
        </p:nvPicPr>
        <p:blipFill>
          <a:blip r:embed="rId3"/>
          <a:stretch/>
        </p:blipFill>
        <p:spPr>
          <a:xfrm>
            <a:off x="184320" y="5059440"/>
            <a:ext cx="6222960" cy="659880"/>
          </a:xfrm>
          <a:prstGeom prst="rect">
            <a:avLst/>
          </a:prstGeom>
          <a:ln w="0">
            <a:noFill/>
          </a:ln>
        </p:spPr>
      </p:pic>
      <p:pic>
        <p:nvPicPr>
          <p:cNvPr id="612" name="" descr=""/>
          <p:cNvPicPr/>
          <p:nvPr/>
        </p:nvPicPr>
        <p:blipFill>
          <a:blip r:embed="rId4"/>
          <a:stretch/>
        </p:blipFill>
        <p:spPr>
          <a:xfrm>
            <a:off x="180000" y="1148760"/>
            <a:ext cx="5750640" cy="8046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859FDF9-AFBF-47BE-9F02-F8948E4227CE}" type="slidenum">
              <a:t>94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"/>
          <p:cNvSpPr/>
          <p:nvPr/>
        </p:nvSpPr>
        <p:spPr>
          <a:xfrm>
            <a:off x="8726760" y="636048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EBD2D1A-6CB4-4B19-9A39-8EAE86CD78A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"/>
          <p:cNvSpPr/>
          <p:nvPr/>
        </p:nvSpPr>
        <p:spPr>
          <a:xfrm>
            <a:off x="124200" y="673560"/>
            <a:ext cx="2868480" cy="38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Problèmes et exceptions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5" name="" descr=""/>
          <p:cNvPicPr/>
          <p:nvPr/>
        </p:nvPicPr>
        <p:blipFill>
          <a:blip r:embed="rId1"/>
          <a:stretch/>
        </p:blipFill>
        <p:spPr>
          <a:xfrm>
            <a:off x="73080" y="1275480"/>
            <a:ext cx="4813560" cy="583920"/>
          </a:xfrm>
          <a:prstGeom prst="rect">
            <a:avLst/>
          </a:prstGeom>
          <a:ln w="0">
            <a:noFill/>
          </a:ln>
        </p:spPr>
      </p:pic>
      <p:sp>
        <p:nvSpPr>
          <p:cNvPr id="616" name=""/>
          <p:cNvSpPr/>
          <p:nvPr/>
        </p:nvSpPr>
        <p:spPr>
          <a:xfrm>
            <a:off x="5022360" y="1154520"/>
            <a:ext cx="3931920" cy="85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Les chiffres romains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 les acronymes n’étant pas la dans la base mais peu problématique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7" name="" descr=""/>
          <p:cNvPicPr/>
          <p:nvPr/>
        </p:nvPicPr>
        <p:blipFill>
          <a:blip r:embed="rId2"/>
          <a:stretch/>
        </p:blipFill>
        <p:spPr>
          <a:xfrm>
            <a:off x="70200" y="3039120"/>
            <a:ext cx="4327560" cy="242280"/>
          </a:xfrm>
          <a:prstGeom prst="rect">
            <a:avLst/>
          </a:prstGeom>
          <a:ln w="0">
            <a:noFill/>
          </a:ln>
        </p:spPr>
      </p:pic>
      <p:sp>
        <p:nvSpPr>
          <p:cNvPr id="618" name=""/>
          <p:cNvSpPr/>
          <p:nvPr/>
        </p:nvSpPr>
        <p:spPr>
          <a:xfrm>
            <a:off x="4669560" y="2729160"/>
            <a:ext cx="3807720" cy="86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Les unités,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 les marqueurs temporels n’étant pas sous la forme D, W, M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"/>
          <p:cNvSpPr/>
          <p:nvPr/>
        </p:nvSpPr>
        <p:spPr>
          <a:xfrm>
            <a:off x="53280" y="1922760"/>
            <a:ext cx="540288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composé que de la même lettre à supprimer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"/>
          <p:cNvSpPr/>
          <p:nvPr/>
        </p:nvSpPr>
        <p:spPr>
          <a:xfrm>
            <a:off x="113040" y="3344400"/>
            <a:ext cx="4314960" cy="64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Utiliser un dictionnaire d’unité et supprimer toutes les durées 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6D2CD5-98AB-42B5-9D58-6D6FABFB642E}" type="slidenum">
              <a:t>95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"/>
          <p:cNvSpPr/>
          <p:nvPr/>
        </p:nvSpPr>
        <p:spPr>
          <a:xfrm>
            <a:off x="8726760" y="636048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C4ED586-BF60-41CC-B52A-415BAB01786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"/>
          <p:cNvSpPr/>
          <p:nvPr/>
        </p:nvSpPr>
        <p:spPr>
          <a:xfrm>
            <a:off x="150840" y="717840"/>
            <a:ext cx="247860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manquantes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3" name="" descr=""/>
          <p:cNvPicPr/>
          <p:nvPr/>
        </p:nvPicPr>
        <p:blipFill>
          <a:blip r:embed="rId1"/>
          <a:stretch/>
        </p:blipFill>
        <p:spPr>
          <a:xfrm>
            <a:off x="206280" y="1143000"/>
            <a:ext cx="4707000" cy="3388320"/>
          </a:xfrm>
          <a:prstGeom prst="rect">
            <a:avLst/>
          </a:prstGeom>
          <a:ln w="0">
            <a:noFill/>
          </a:ln>
        </p:spPr>
      </p:pic>
      <p:pic>
        <p:nvPicPr>
          <p:cNvPr id="624" name="" descr=""/>
          <p:cNvPicPr/>
          <p:nvPr/>
        </p:nvPicPr>
        <p:blipFill>
          <a:blip r:embed="rId2"/>
          <a:stretch/>
        </p:blipFill>
        <p:spPr>
          <a:xfrm>
            <a:off x="184320" y="4708080"/>
            <a:ext cx="5087880" cy="363240"/>
          </a:xfrm>
          <a:prstGeom prst="rect">
            <a:avLst/>
          </a:prstGeom>
          <a:ln w="0">
            <a:noFill/>
          </a:ln>
        </p:spPr>
      </p:pic>
      <p:pic>
        <p:nvPicPr>
          <p:cNvPr id="625" name="" descr=""/>
          <p:cNvPicPr/>
          <p:nvPr/>
        </p:nvPicPr>
        <p:blipFill>
          <a:blip r:embed="rId3"/>
          <a:stretch/>
        </p:blipFill>
        <p:spPr>
          <a:xfrm>
            <a:off x="5809680" y="1177560"/>
            <a:ext cx="2679840" cy="1612800"/>
          </a:xfrm>
          <a:prstGeom prst="rect">
            <a:avLst/>
          </a:prstGeom>
          <a:ln w="0">
            <a:noFill/>
          </a:ln>
        </p:spPr>
      </p:pic>
      <p:pic>
        <p:nvPicPr>
          <p:cNvPr id="626" name="" descr=""/>
          <p:cNvPicPr/>
          <p:nvPr/>
        </p:nvPicPr>
        <p:blipFill>
          <a:blip r:embed="rId4"/>
          <a:stretch/>
        </p:blipFill>
        <p:spPr>
          <a:xfrm>
            <a:off x="5524200" y="3285360"/>
            <a:ext cx="3144600" cy="6220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110145-3F63-425E-A7C4-6F3646CD91E6}" type="slidenum">
              <a:t>96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"/>
          <p:cNvSpPr/>
          <p:nvPr/>
        </p:nvSpPr>
        <p:spPr>
          <a:xfrm>
            <a:off x="8726760" y="636048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4E0B8FD-1E66-429B-9637-040D2B703F5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8" name=""/>
          <p:cNvSpPr/>
          <p:nvPr/>
        </p:nvSpPr>
        <p:spPr>
          <a:xfrm>
            <a:off x="177480" y="691200"/>
            <a:ext cx="2664720" cy="78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Nouveau Mode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9" name="" descr=""/>
          <p:cNvPicPr/>
          <p:nvPr/>
        </p:nvPicPr>
        <p:blipFill>
          <a:blip r:embed="rId1"/>
          <a:stretch/>
        </p:blipFill>
        <p:spPr>
          <a:xfrm>
            <a:off x="177480" y="1264320"/>
            <a:ext cx="2093040" cy="1155600"/>
          </a:xfrm>
          <a:prstGeom prst="rect">
            <a:avLst/>
          </a:prstGeom>
          <a:ln w="0">
            <a:noFill/>
          </a:ln>
        </p:spPr>
      </p:pic>
      <p:pic>
        <p:nvPicPr>
          <p:cNvPr id="630" name="" descr=""/>
          <p:cNvPicPr/>
          <p:nvPr/>
        </p:nvPicPr>
        <p:blipFill>
          <a:blip r:embed="rId2"/>
          <a:stretch/>
        </p:blipFill>
        <p:spPr>
          <a:xfrm>
            <a:off x="212760" y="2480400"/>
            <a:ext cx="4132080" cy="3552120"/>
          </a:xfrm>
          <a:prstGeom prst="rect">
            <a:avLst/>
          </a:prstGeom>
          <a:ln w="0">
            <a:noFill/>
          </a:ln>
        </p:spPr>
      </p:pic>
      <p:pic>
        <p:nvPicPr>
          <p:cNvPr id="631" name="" descr=""/>
          <p:cNvPicPr/>
          <p:nvPr/>
        </p:nvPicPr>
        <p:blipFill>
          <a:blip r:embed="rId3"/>
          <a:srcRect l="0" t="0" r="0" b="38946"/>
          <a:stretch/>
        </p:blipFill>
        <p:spPr>
          <a:xfrm>
            <a:off x="2391840" y="638280"/>
            <a:ext cx="1940760" cy="1787040"/>
          </a:xfrm>
          <a:prstGeom prst="rect">
            <a:avLst/>
          </a:prstGeom>
          <a:ln w="0">
            <a:noFill/>
          </a:ln>
        </p:spPr>
      </p:pic>
      <p:pic>
        <p:nvPicPr>
          <p:cNvPr id="632" name="" descr=""/>
          <p:cNvPicPr/>
          <p:nvPr/>
        </p:nvPicPr>
        <p:blipFill>
          <a:blip r:embed="rId4"/>
          <a:stretch/>
        </p:blipFill>
        <p:spPr>
          <a:xfrm>
            <a:off x="4411080" y="683280"/>
            <a:ext cx="1908360" cy="2805840"/>
          </a:xfrm>
          <a:prstGeom prst="rect">
            <a:avLst/>
          </a:prstGeom>
          <a:ln w="0">
            <a:noFill/>
          </a:ln>
        </p:spPr>
      </p:pic>
      <p:pic>
        <p:nvPicPr>
          <p:cNvPr id="633" name="" descr=""/>
          <p:cNvPicPr/>
          <p:nvPr/>
        </p:nvPicPr>
        <p:blipFill>
          <a:blip r:embed="rId5"/>
          <a:stretch/>
        </p:blipFill>
        <p:spPr>
          <a:xfrm>
            <a:off x="6016320" y="3145680"/>
            <a:ext cx="3027960" cy="28328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26DD8E-3AC1-4172-A2BD-FBC2CF78A0F4}" type="slidenum">
              <a:t>97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"/>
          <p:cNvSpPr/>
          <p:nvPr/>
        </p:nvSpPr>
        <p:spPr>
          <a:xfrm>
            <a:off x="88560" y="646920"/>
            <a:ext cx="2151000" cy="42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Système de query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5" name="" descr=""/>
          <p:cNvPicPr/>
          <p:nvPr/>
        </p:nvPicPr>
        <p:blipFill>
          <a:blip r:embed="rId1"/>
          <a:stretch/>
        </p:blipFill>
        <p:spPr>
          <a:xfrm>
            <a:off x="112320" y="1147320"/>
            <a:ext cx="4043880" cy="1353600"/>
          </a:xfrm>
          <a:prstGeom prst="rect">
            <a:avLst/>
          </a:prstGeom>
          <a:ln w="0">
            <a:noFill/>
          </a:ln>
        </p:spPr>
      </p:pic>
      <p:pic>
        <p:nvPicPr>
          <p:cNvPr id="636" name="" descr=""/>
          <p:cNvPicPr/>
          <p:nvPr/>
        </p:nvPicPr>
        <p:blipFill>
          <a:blip r:embed="rId2"/>
          <a:stretch/>
        </p:blipFill>
        <p:spPr>
          <a:xfrm>
            <a:off x="196920" y="2626200"/>
            <a:ext cx="2687400" cy="203040"/>
          </a:xfrm>
          <a:prstGeom prst="rect">
            <a:avLst/>
          </a:prstGeom>
          <a:ln w="0">
            <a:noFill/>
          </a:ln>
        </p:spPr>
      </p:pic>
      <p:sp>
        <p:nvSpPr>
          <p:cNvPr id="637" name=""/>
          <p:cNvSpPr/>
          <p:nvPr/>
        </p:nvSpPr>
        <p:spPr>
          <a:xfrm>
            <a:off x="4687200" y="965520"/>
            <a:ext cx="374580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Prends le même preprocess que le texte à l’exception des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"/>
          <p:cNvSpPr/>
          <p:nvPr/>
        </p:nvSpPr>
        <p:spPr>
          <a:xfrm>
            <a:off x="177480" y="2986560"/>
            <a:ext cx="40118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Remplacer par ceux uniques dans les acronymes spécifiques ou équivalent.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9" name="" descr=""/>
          <p:cNvPicPr/>
          <p:nvPr/>
        </p:nvPicPr>
        <p:blipFill>
          <a:blip r:embed="rId3"/>
          <a:stretch/>
        </p:blipFill>
        <p:spPr>
          <a:xfrm>
            <a:off x="3920400" y="4495320"/>
            <a:ext cx="2740680" cy="187920"/>
          </a:xfrm>
          <a:prstGeom prst="rect">
            <a:avLst/>
          </a:prstGeom>
          <a:ln w="0">
            <a:noFill/>
          </a:ln>
        </p:spPr>
      </p:pic>
      <p:pic>
        <p:nvPicPr>
          <p:cNvPr id="640" name="" descr=""/>
          <p:cNvPicPr/>
          <p:nvPr/>
        </p:nvPicPr>
        <p:blipFill>
          <a:blip r:embed="rId4"/>
          <a:stretch/>
        </p:blipFill>
        <p:spPr>
          <a:xfrm>
            <a:off x="241200" y="3668400"/>
            <a:ext cx="2893320" cy="439200"/>
          </a:xfrm>
          <a:prstGeom prst="rect">
            <a:avLst/>
          </a:prstGeom>
          <a:ln w="0">
            <a:noFill/>
          </a:ln>
        </p:spPr>
      </p:pic>
      <p:pic>
        <p:nvPicPr>
          <p:cNvPr id="641" name="" descr=""/>
          <p:cNvPicPr/>
          <p:nvPr/>
        </p:nvPicPr>
        <p:blipFill>
          <a:blip r:embed="rId5"/>
          <a:stretch/>
        </p:blipFill>
        <p:spPr>
          <a:xfrm>
            <a:off x="250200" y="4695480"/>
            <a:ext cx="2939040" cy="401040"/>
          </a:xfrm>
          <a:prstGeom prst="rect">
            <a:avLst/>
          </a:prstGeom>
          <a:ln w="0">
            <a:noFill/>
          </a:ln>
        </p:spPr>
      </p:pic>
      <p:pic>
        <p:nvPicPr>
          <p:cNvPr id="642" name="" descr=""/>
          <p:cNvPicPr/>
          <p:nvPr/>
        </p:nvPicPr>
        <p:blipFill>
          <a:blip r:embed="rId6"/>
          <a:stretch/>
        </p:blipFill>
        <p:spPr>
          <a:xfrm>
            <a:off x="242280" y="4209480"/>
            <a:ext cx="2916000" cy="385920"/>
          </a:xfrm>
          <a:prstGeom prst="rect">
            <a:avLst/>
          </a:prstGeom>
          <a:ln w="0">
            <a:noFill/>
          </a:ln>
        </p:spPr>
      </p:pic>
      <p:pic>
        <p:nvPicPr>
          <p:cNvPr id="643" name="" descr=""/>
          <p:cNvPicPr/>
          <p:nvPr/>
        </p:nvPicPr>
        <p:blipFill>
          <a:blip r:embed="rId7"/>
          <a:stretch/>
        </p:blipFill>
        <p:spPr>
          <a:xfrm>
            <a:off x="251640" y="5199840"/>
            <a:ext cx="2877840" cy="424080"/>
          </a:xfrm>
          <a:prstGeom prst="rect">
            <a:avLst/>
          </a:prstGeom>
          <a:ln w="0">
            <a:noFill/>
          </a:ln>
        </p:spPr>
      </p:pic>
      <p:sp>
        <p:nvSpPr>
          <p:cNvPr id="644" name=""/>
          <p:cNvSpPr/>
          <p:nvPr/>
        </p:nvSpPr>
        <p:spPr>
          <a:xfrm>
            <a:off x="3216240" y="3907440"/>
            <a:ext cx="637920" cy="4341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5" name=""/>
          <p:cNvSpPr/>
          <p:nvPr/>
        </p:nvSpPr>
        <p:spPr>
          <a:xfrm>
            <a:off x="3234240" y="4430520"/>
            <a:ext cx="593640" cy="150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6" name=""/>
          <p:cNvSpPr/>
          <p:nvPr/>
        </p:nvSpPr>
        <p:spPr>
          <a:xfrm flipV="1">
            <a:off x="3331440" y="4758120"/>
            <a:ext cx="496440" cy="2217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7" name=""/>
          <p:cNvSpPr/>
          <p:nvPr/>
        </p:nvSpPr>
        <p:spPr>
          <a:xfrm flipV="1">
            <a:off x="3278520" y="4882320"/>
            <a:ext cx="646560" cy="4608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48" name="" descr=""/>
          <p:cNvPicPr/>
          <p:nvPr/>
        </p:nvPicPr>
        <p:blipFill>
          <a:blip r:embed="rId8"/>
          <a:stretch/>
        </p:blipFill>
        <p:spPr>
          <a:xfrm>
            <a:off x="3466800" y="5296680"/>
            <a:ext cx="2420640" cy="248760"/>
          </a:xfrm>
          <a:prstGeom prst="rect">
            <a:avLst/>
          </a:prstGeom>
          <a:ln w="0">
            <a:noFill/>
          </a:ln>
        </p:spPr>
      </p:pic>
      <p:pic>
        <p:nvPicPr>
          <p:cNvPr id="649" name="" descr=""/>
          <p:cNvPicPr/>
          <p:nvPr/>
        </p:nvPicPr>
        <p:blipFill>
          <a:blip r:embed="rId9"/>
          <a:stretch/>
        </p:blipFill>
        <p:spPr>
          <a:xfrm>
            <a:off x="3408120" y="5675040"/>
            <a:ext cx="2496960" cy="393480"/>
          </a:xfrm>
          <a:prstGeom prst="rect">
            <a:avLst/>
          </a:prstGeom>
          <a:ln w="0">
            <a:noFill/>
          </a:ln>
        </p:spPr>
      </p:pic>
      <p:pic>
        <p:nvPicPr>
          <p:cNvPr id="650" name="" descr=""/>
          <p:cNvPicPr/>
          <p:nvPr/>
        </p:nvPicPr>
        <p:blipFill>
          <a:blip r:embed="rId10"/>
          <a:stretch/>
        </p:blipFill>
        <p:spPr>
          <a:xfrm>
            <a:off x="6346440" y="5788080"/>
            <a:ext cx="2367360" cy="187920"/>
          </a:xfrm>
          <a:prstGeom prst="rect">
            <a:avLst/>
          </a:prstGeom>
          <a:ln w="0">
            <a:noFill/>
          </a:ln>
        </p:spPr>
      </p:pic>
      <p:sp>
        <p:nvSpPr>
          <p:cNvPr id="651" name=""/>
          <p:cNvSpPr/>
          <p:nvPr/>
        </p:nvSpPr>
        <p:spPr>
          <a:xfrm>
            <a:off x="5963040" y="5856840"/>
            <a:ext cx="3834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52" name="" descr=""/>
          <p:cNvPicPr/>
          <p:nvPr/>
        </p:nvPicPr>
        <p:blipFill>
          <a:blip r:embed="rId11"/>
          <a:stretch/>
        </p:blipFill>
        <p:spPr>
          <a:xfrm>
            <a:off x="4368240" y="1780560"/>
            <a:ext cx="4658400" cy="1300680"/>
          </a:xfrm>
          <a:prstGeom prst="rect">
            <a:avLst/>
          </a:prstGeom>
          <a:ln w="0">
            <a:noFill/>
          </a:ln>
        </p:spPr>
      </p:pic>
      <p:pic>
        <p:nvPicPr>
          <p:cNvPr id="653" name="" descr=""/>
          <p:cNvPicPr/>
          <p:nvPr/>
        </p:nvPicPr>
        <p:blipFill>
          <a:blip r:embed="rId12"/>
          <a:srcRect l="0" t="0" r="0" b="71958"/>
          <a:stretch/>
        </p:blipFill>
        <p:spPr>
          <a:xfrm>
            <a:off x="4368240" y="3083400"/>
            <a:ext cx="3632400" cy="1230120"/>
          </a:xfrm>
          <a:prstGeom prst="rect">
            <a:avLst/>
          </a:prstGeom>
          <a:ln w="0">
            <a:noFill/>
          </a:ln>
        </p:spPr>
      </p:pic>
      <p:sp>
        <p:nvSpPr>
          <p:cNvPr id="654" name=""/>
          <p:cNvSpPr/>
          <p:nvPr/>
        </p:nvSpPr>
        <p:spPr>
          <a:xfrm>
            <a:off x="8726760" y="6387480"/>
            <a:ext cx="5194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3DC7C6D-D14B-4A6E-BCD6-4324948B824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467CE2-00C0-42F3-B0CF-066F7B04E038}" type="slidenum">
              <a:t>98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B5FB38-D2D5-4A00-92D8-2B960514139F}" type="slidenum">
              <a:t>99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hème AP-HP">
  <a:themeElements>
    <a:clrScheme name="APHP">
      <a:dk1>
        <a:srgbClr val="272d31"/>
      </a:dk1>
      <a:lt1>
        <a:srgbClr val="ffffff"/>
      </a:lt1>
      <a:dk2>
        <a:srgbClr val="d2d9da"/>
      </a:dk2>
      <a:lt2>
        <a:srgbClr val="f1f4f5"/>
      </a:lt2>
      <a:accent1>
        <a:srgbClr val="ffd419"/>
      </a:accent1>
      <a:accent2>
        <a:srgbClr val="c01662"/>
      </a:accent2>
      <a:accent3>
        <a:srgbClr val="36bde8"/>
      </a:accent3>
      <a:accent4>
        <a:srgbClr val="0062ae"/>
      </a:accent4>
      <a:accent5>
        <a:srgbClr val="2c256b"/>
      </a:accent5>
      <a:accent6>
        <a:srgbClr val="d3d800"/>
      </a:accent6>
      <a:hlink>
        <a:srgbClr val="272d31"/>
      </a:hlink>
      <a:folHlink>
        <a:srgbClr val="272d31"/>
      </a:folHlink>
    </a:clrScheme>
    <a:fontScheme name="APHP">
      <a:majorFont>
        <a:latin typeface="Montserrat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FA34CFC6F5E64B965C92C606634DDF" ma:contentTypeVersion="10" ma:contentTypeDescription="Crée un document." ma:contentTypeScope="" ma:versionID="82f72537914f7b2ca3ab4e2073f5bc1f">
  <xsd:schema xmlns:xsd="http://www.w3.org/2001/XMLSchema" xmlns:xs="http://www.w3.org/2001/XMLSchema" xmlns:p="http://schemas.microsoft.com/office/2006/metadata/properties" xmlns:ns2="bab36aca-6305-4f24-b845-8de6cc927b00" xmlns:ns3="8d40c450-74bb-40fd-8fff-a7da02f18cb9" targetNamespace="http://schemas.microsoft.com/office/2006/metadata/properties" ma:root="true" ma:fieldsID="8fa5e87ef80b5124d7f7324dbf1e2047" ns2:_="" ns3:_="">
    <xsd:import namespace="bab36aca-6305-4f24-b845-8de6cc927b00"/>
    <xsd:import namespace="8d40c450-74bb-40fd-8fff-a7da02f18c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36aca-6305-4f24-b845-8de6cc927b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40c450-74bb-40fd-8fff-a7da02f18cb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8513F2-21CC-4AEC-9985-98CE02CCA43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7C0DAC3-8909-490F-8F6E-6181BFA49E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b36aca-6305-4f24-b845-8de6cc927b00"/>
    <ds:schemaRef ds:uri="8d40c450-74bb-40fd-8fff-a7da02f18c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456673-90F3-4A8C-832A-188746AAA5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22786</TotalTime>
  <Application>LibreOffice/7.6.4.1$Windows_X86_64 LibreOffice_project/e19e193f88cd6c0525a17fb7a176ed8e6a3e2aa1</Application>
  <AppVersion>15.0000</AppVersion>
  <Words>79</Words>
  <Paragraphs>53</Paragraphs>
  <Company>APHP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2015-07-22T10:38:47Z</dcterms:created>
  <dc:creator>BRASSEUR Paul</dc:creator>
  <dc:description/>
  <dc:language>fr-FR</dc:language>
  <cp:lastModifiedBy/>
  <cp:lastPrinted>2018-04-13T17:06:17Z</cp:lastPrinted>
  <dcterms:modified xsi:type="dcterms:W3CDTF">2025-07-03T14:48:32Z</dcterms:modified>
  <cp:revision>1480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AP-HP:8</vt:lpwstr>
  </property>
  <property fmtid="{D5CDD505-2E9C-101B-9397-08002B2CF9AE}" pid="3" name="ClassificationContentMarkingFooterText">
    <vt:lpwstr>C1 - Interne</vt:lpwstr>
  </property>
  <property fmtid="{D5CDD505-2E9C-101B-9397-08002B2CF9AE}" pid="4" name="ContentTypeId">
    <vt:lpwstr>0x010100CDFA34CFC6F5E64B965C92C606634DDF</vt:lpwstr>
  </property>
  <property fmtid="{D5CDD505-2E9C-101B-9397-08002B2CF9AE}" pid="5" name="MSIP_Label_591d6119-873b-4397-8a13-8f0b0381b9bf_ActionId">
    <vt:lpwstr>f954901c-06bb-4e73-978b-2ff255d7fa1b</vt:lpwstr>
  </property>
  <property fmtid="{D5CDD505-2E9C-101B-9397-08002B2CF9AE}" pid="6" name="MSIP_Label_591d6119-873b-4397-8a13-8f0b0381b9bf_ContentBits">
    <vt:lpwstr>2</vt:lpwstr>
  </property>
  <property fmtid="{D5CDD505-2E9C-101B-9397-08002B2CF9AE}" pid="7" name="MSIP_Label_591d6119-873b-4397-8a13-8f0b0381b9bf_Enabled">
    <vt:lpwstr>true</vt:lpwstr>
  </property>
  <property fmtid="{D5CDD505-2E9C-101B-9397-08002B2CF9AE}" pid="8" name="MSIP_Label_591d6119-873b-4397-8a13-8f0b0381b9bf_Method">
    <vt:lpwstr>Standard</vt:lpwstr>
  </property>
  <property fmtid="{D5CDD505-2E9C-101B-9397-08002B2CF9AE}" pid="9" name="MSIP_Label_591d6119-873b-4397-8a13-8f0b0381b9bf_Name">
    <vt:lpwstr>C1 - Interne</vt:lpwstr>
  </property>
  <property fmtid="{D5CDD505-2E9C-101B-9397-08002B2CF9AE}" pid="10" name="MSIP_Label_591d6119-873b-4397-8a13-8f0b0381b9bf_SetDate">
    <vt:lpwstr>2024-03-01T10:56:13Z</vt:lpwstr>
  </property>
  <property fmtid="{D5CDD505-2E9C-101B-9397-08002B2CF9AE}" pid="11" name="MSIP_Label_591d6119-873b-4397-8a13-8f0b0381b9bf_SiteId">
    <vt:lpwstr>905eea10-a76c-4815-8160-ba433c63cfd5</vt:lpwstr>
  </property>
  <property fmtid="{D5CDD505-2E9C-101B-9397-08002B2CF9AE}" pid="12" name="Notes">
    <vt:i4>4</vt:i4>
  </property>
  <property fmtid="{D5CDD505-2E9C-101B-9397-08002B2CF9AE}" pid="13" name="PresentationFormat">
    <vt:lpwstr>Affichage à l'écran (4:3)</vt:lpwstr>
  </property>
  <property fmtid="{D5CDD505-2E9C-101B-9397-08002B2CF9AE}" pid="14" name="Slides">
    <vt:i4>15</vt:i4>
  </property>
</Properties>
</file>